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0" r:id="rId4"/>
    <p:sldId id="259" r:id="rId5"/>
    <p:sldId id="261" r:id="rId6"/>
    <p:sldId id="295" r:id="rId7"/>
    <p:sldId id="257" r:id="rId8"/>
    <p:sldId id="274" r:id="rId9"/>
    <p:sldId id="298" r:id="rId10"/>
    <p:sldId id="276" r:id="rId11"/>
    <p:sldId id="277" r:id="rId12"/>
    <p:sldId id="281" r:id="rId13"/>
    <p:sldId id="282" r:id="rId14"/>
    <p:sldId id="256" r:id="rId15"/>
    <p:sldId id="289" r:id="rId16"/>
    <p:sldId id="296" r:id="rId17"/>
    <p:sldId id="288" r:id="rId18"/>
    <p:sldId id="291" r:id="rId19"/>
    <p:sldId id="297" r:id="rId20"/>
    <p:sldId id="278" r:id="rId21"/>
    <p:sldId id="279" r:id="rId22"/>
    <p:sldId id="280" r:id="rId23"/>
    <p:sldId id="290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C49C"/>
    <a:srgbClr val="B70024"/>
    <a:srgbClr val="B06E43"/>
    <a:srgbClr val="86B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2D3C2-E056-4A40-8454-4772D9C0D577}" v="11" dt="2025-12-15T19:52:01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1" autoAdjust="0"/>
    <p:restoredTop sz="94698"/>
  </p:normalViewPr>
  <p:slideViewPr>
    <p:cSldViewPr snapToGrid="0">
      <p:cViewPr varScale="1">
        <p:scale>
          <a:sx n="184" d="100"/>
          <a:sy n="184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C99F-1DA5-5B70-FD4C-64716E75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2A361-6118-A453-8EAF-98CCACAF0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B05AC-1CAB-1A6B-EF6F-4D6D8736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9F9DD-30BA-9DC2-DEDC-8E24382F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A613D-4FE5-28BA-40D5-66954220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1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F99D-C123-CC00-BACA-F000B703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8FC2E-F98B-727D-7D69-83D7536CC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050BF-FDF0-8344-C8CC-5CD6FEEB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736F3-01C6-B121-19A7-6EFE9A19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4D466-DC7F-64EF-F22F-AA0BA12E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876CD-E00C-83C2-C140-8A7519F02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60386-397A-A821-0049-4EA6B656C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6873D-C958-C059-9CA3-56B9074C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65FA2-A064-4A83-30AC-3D8EE04C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F4129-856C-AE4C-4BF3-2DAB9D12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45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A8F9-DDFD-E0D7-114C-3AB6793B2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1DA9C-002E-3C16-1C9C-A592B8BBF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C493-8910-E4F3-7024-DF76EC27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E8B91-688F-2E2C-F903-40AC3678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1F661-244D-4D4C-A44D-4C122B8E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4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D239-B28D-3972-8BDF-22545172B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9A92B-6B5F-08B1-F300-096F149B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90E9D-A8EC-AEF0-2F8F-E07B383B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64AB2-AB10-76E7-9FB9-A87A2CD7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517DA-28C5-3321-398F-4315C696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19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2828-8676-074F-8897-B7F47D42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BC67C-2AF9-1432-7ADA-ABD5A58A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1DCF-2AAA-6586-C820-C4A6ACDF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51185-9395-1D81-3366-1E33995B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29A8E-09C5-1A0E-560B-FD2BDFFD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32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790E-BCEE-DEC6-AB7F-15BE04E6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D8C1-26B9-69E3-9319-32140C1A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D2456-FCEE-D736-9504-2EB154F14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8083B-EB75-85B9-1514-D96246047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95F08-F470-114D-F538-DFCC4AD2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F87CE-B96C-CF3E-38EE-9C6B764F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23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9D4A-3656-2604-FA72-73414378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59C87-5D2B-BD29-B5D2-A461DF79B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3DA00-1867-5C49-7139-66474CF24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D451D-6A9A-A961-FF80-14D54346F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E370B-DB53-C112-037D-A0C05D026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F130C-28AB-8C35-B9BF-AA57C63B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12269-4BCB-AB17-3A6C-D35B7A4A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C65E0-DE28-077E-72A5-1E392272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32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CAED-6C0D-CD02-79B3-A086A9DB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15CC8-18B5-16EF-3A84-E4110B95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42A43-3F05-BB4C-D143-8E04BFA2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DAE86-2BB4-39F0-A5A8-E676401F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29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423273-B4E5-4864-21A9-EE33C0FD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7E0E5-4A4D-EF83-7A1E-AE197E32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18F2D-0626-981A-9278-EEEB7C39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34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686B-3916-33F9-86B2-CFF4734E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8C1B1-1FBB-78AF-2594-BF77CABBD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9DE93-3430-B856-0A68-6BD906F28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29975-EBE1-9618-EAF8-D0F4B29D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B3AB8-58EB-E35F-7EC0-E301A556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7443C-F5A1-8230-9737-AF0D7ED62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1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29E0-5D1A-D52D-6389-8FF372FB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9E67F-8A44-4A4F-DC8D-130D08CCB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49DFB-80F5-5E73-D63D-1BF12466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B3FEB-DBD2-8D40-DD7C-771B481F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2CB1-91C1-9C62-3DE9-BE100B2F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8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98E9-2DF0-2E36-8ECC-B5FE7CD5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8382C1-67A7-D0CF-5BD4-6A70F5D9A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D7A94-7642-B41E-4427-B3897B94F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DFB89-6020-BDF3-F648-FA46F995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5EDF2-0A0E-7C92-3CA2-A61039B8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E2471-B55F-F309-7632-A6B664DA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7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2B2E3-660C-033C-97BB-9EB56955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508C2-A556-163C-E0B7-EF058A51C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8F3EE-F8AA-0A94-43C3-89AFC2E1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2F72B-C533-7C99-34A9-9A9B8E07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42AC4-AEF2-8B62-C1BE-029CB9E2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0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2C8858-1129-B1EE-C5FE-8BF72BCD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1C0A3-B209-B244-77C1-0D3CB67E2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F0774-DCC9-3A1D-49B9-D8EDDD98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54A4D-EF40-3A86-38C7-36C4D9FA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3EB3B-2A92-B6B5-6489-48C6695C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36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C99F-1DA5-5B70-FD4C-64716E75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2A361-6118-A453-8EAF-98CCACAF0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B05AC-1CAB-1A6B-EF6F-4D6D8736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9F9DD-30BA-9DC2-DEDC-8E24382F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A613D-4FE5-28BA-40D5-66954220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29E0-5D1A-D52D-6389-8FF372FB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9E67F-8A44-4A4F-DC8D-130D08CCB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49DFB-80F5-5E73-D63D-1BF12466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B3FEB-DBD2-8D40-DD7C-771B481F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2CB1-91C1-9C62-3DE9-BE100B2F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48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D176-2D42-177E-A205-69546CBA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21585-883B-6C73-650E-2F04D419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A151-CAC1-868D-43F4-DB6B4176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DEF3-9354-98C9-828D-A7878FB1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E580C-277C-C15B-4311-E0E22A00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70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DB00-D40B-196E-5B4D-0D80207F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97A11-4DC9-C437-7E99-44C5D352C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AA389-9039-3A56-F711-AF81109B2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C561E-447E-A3BD-25CF-BEBF9E98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B7F0B-B1FC-90BC-89C4-3C35D613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2C30A-F47D-50DA-F986-1BF133A91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55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831C-72AC-C4C3-2295-E02CB0ADC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AB37B-11C0-D962-BFA3-8F35B95B0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5CD0B-4188-F7CB-86CC-C6F8C6CA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D5B89-5647-E97C-5585-B4B2FAFFF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85FFB-709C-36FC-7FCF-0B265C632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534CA2-6A5A-941D-4E97-E9712B60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B8E70-A6AA-8B2A-0927-461273A2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2333CE-4EEC-7B20-CCF0-90DEEF5F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12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2E0FD-0AAF-BA3D-2CBF-BC17E0D5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963FBB-1012-149F-A7AD-67F72423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F4301-1455-87FE-3945-8E4D137C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F3966-3293-8F58-A040-66034C8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64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3A9D0-F930-DAF2-2D46-64162D3C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7B682-2ECE-D2D3-A37C-C31EB7AC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2F1E1-067B-BC4A-CEFE-4F19D08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9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D176-2D42-177E-A205-69546CBA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21585-883B-6C73-650E-2F04D419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A151-CAC1-868D-43F4-DB6B4176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DEF3-9354-98C9-828D-A7878FB1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E580C-277C-C15B-4311-E0E22A00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87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1A8E-02D2-5104-688A-1D0725E8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F32E6-B7A5-E985-B624-75D9F6305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986EA-5BA2-1616-8B1A-686B7DA5A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83606-FDDB-C6DC-4712-D13FC860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1498A-4F6F-D8BA-85C5-A9166010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29CC5-4271-8BA7-8E94-688DF95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9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FBF0-4820-CBE9-5CEC-B7C707B6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B0A2AA-27F8-D856-EF60-CDF824220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83542-634E-FFAB-55C1-BB2AA8382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CEC48-6FE3-6825-19FE-B05C96B3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D84C3-3447-4C8F-0B32-08363AB7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D0812-B352-58B1-B06D-43F38B01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F99D-C123-CC00-BACA-F000B703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8FC2E-F98B-727D-7D69-83D7536CC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050BF-FDF0-8344-C8CC-5CD6FEEB6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736F3-01C6-B121-19A7-6EFE9A19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4D466-DC7F-64EF-F22F-AA0BA12E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76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876CD-E00C-83C2-C140-8A7519F02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60386-397A-A821-0049-4EA6B656C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6873D-C958-C059-9CA3-56B9074C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65FA2-A064-4A83-30AC-3D8EE04C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F4129-856C-AE4C-4BF3-2DAB9D129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2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DB00-D40B-196E-5B4D-0D80207F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97A11-4DC9-C437-7E99-44C5D352C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AA389-9039-3A56-F711-AF81109B2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C561E-447E-A3BD-25CF-BEBF9E98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B7F0B-B1FC-90BC-89C4-3C35D613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2C30A-F47D-50DA-F986-1BF133A91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831C-72AC-C4C3-2295-E02CB0ADC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AB37B-11C0-D962-BFA3-8F35B95B0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5CD0B-4188-F7CB-86CC-C6F8C6CA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D5B89-5647-E97C-5585-B4B2FAFFF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D85FFB-709C-36FC-7FCF-0B265C632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534CA2-6A5A-941D-4E97-E9712B60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B8E70-A6AA-8B2A-0927-461273A2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2333CE-4EEC-7B20-CCF0-90DEEF5F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2E0FD-0AAF-BA3D-2CBF-BC17E0D5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963FBB-1012-149F-A7AD-67F72423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F4301-1455-87FE-3945-8E4D137C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F3966-3293-8F58-A040-66034C8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9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3A9D0-F930-DAF2-2D46-64162D3C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7B682-2ECE-D2D3-A37C-C31EB7AC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2F1E1-067B-BC4A-CEFE-4F19D08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9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1A8E-02D2-5104-688A-1D0725E8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F32E6-B7A5-E985-B624-75D9F6305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986EA-5BA2-1616-8B1A-686B7DA5A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83606-FDDB-C6DC-4712-D13FC860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1498A-4F6F-D8BA-85C5-A9166010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29CC5-4271-8BA7-8E94-688DF95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9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FBF0-4820-CBE9-5CEC-B7C707B6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B0A2AA-27F8-D856-EF60-CDF824220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83542-634E-FFAB-55C1-BB2AA8382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CEC48-6FE3-6825-19FE-B05C96B3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D84C3-3447-4C8F-0B32-08363AB7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D0812-B352-58B1-B06D-43F38B01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0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07FA2-039C-D905-392A-F9F66C03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39066-DE4F-768D-8E6C-57E833A25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7FDB4-E2B1-711B-BB60-A489BA07C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7A127-6C54-24A2-537D-4B283706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65450-4AFE-6A68-708E-2940D4E9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7DCF2-5C8F-C8CB-0770-175C1D03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85C19-71D1-6A58-289C-B116EB56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9A0C-BDA0-0E21-0159-AF53C50CF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43A8BB-0BFE-40D8-A649-BB07D1DBAB06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B52F-47EB-A86C-093F-E5ED9960A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0AEE6-772F-4029-5984-ED816B3A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17718-186F-4235-906C-3D389536D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7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07FA2-039C-D905-392A-F9F66C03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39066-DE4F-768D-8E6C-57E833A25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7FDB4-E2B1-711B-BB60-A489BA07C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A7B57B-F3DF-45A9-BF05-2EFC78BDEE31}" type="datetimeFigureOut">
              <a:rPr lang="en-US" smtClean="0"/>
              <a:t>6/4/26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7A127-6C54-24A2-537D-4B283706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65450-4AFE-6A68-708E-2940D4E9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3A1D1D-79D4-4475-B3E0-15B32192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1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837517-5005-B793-0B04-C1FF3CDAA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419285-90A0-E383-911E-729743D1F6CE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BBF07-5DBC-5FA9-CADE-718DFF27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5"/>
          <a:stretch/>
        </p:blipFill>
        <p:spPr>
          <a:xfrm>
            <a:off x="1605595" y="877725"/>
            <a:ext cx="8980811" cy="597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0424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46C8E-BC31-53C2-33C7-74242735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5AC20-3CF2-8C00-BE60-110E86B5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426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BEBB3-BECE-0FB3-1E17-CFD099C6C208}"/>
              </a:ext>
            </a:extLst>
          </p:cNvPr>
          <p:cNvSpPr/>
          <p:nvPr/>
        </p:nvSpPr>
        <p:spPr>
          <a:xfrm>
            <a:off x="6096000" y="351235"/>
            <a:ext cx="5764267" cy="550920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“We know this is powerful about humans.  When one human does something, like the 4-minute-mile or first flight, so many other people can do it.  It’s just one demonstration that’s needed to kick off an entire process.  And that’s what I think we’ve done, is just 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proof of concept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we can meaningfully control our aging.”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F5FAE-C04B-5221-EE93-8FE8C33DBC26}"/>
              </a:ext>
            </a:extLst>
          </p:cNvPr>
          <p:cNvSpPr/>
          <p:nvPr/>
        </p:nvSpPr>
        <p:spPr>
          <a:xfrm>
            <a:off x="5764267" y="6211669"/>
            <a:ext cx="6427733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YouTube: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Bryan Johnson lives by one rule: “Don’t die”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Hard Reset Interview</a:t>
            </a:r>
            <a:endParaRPr kumimoji="0" lang="en-US" sz="2800" b="0" i="1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98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4BC89-EC24-4BDE-FE38-BC365ED0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0BEBB3-BECE-0FB3-1E17-CFD099C6C208}"/>
              </a:ext>
            </a:extLst>
          </p:cNvPr>
          <p:cNvSpPr/>
          <p:nvPr/>
        </p:nvSpPr>
        <p:spPr>
          <a:xfrm>
            <a:off x="160020" y="0"/>
            <a:ext cx="11871960" cy="206210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“If the future could talk to us, what they might say is that we have reached a point of technological and medical progress where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death is no longer inevitable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or at least, we might be able to radically extend how long and how well we live.”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EF5FAE-C04B-5221-EE93-8FE8C33DBC26}"/>
              </a:ext>
            </a:extLst>
          </p:cNvPr>
          <p:cNvSpPr/>
          <p:nvPr/>
        </p:nvSpPr>
        <p:spPr>
          <a:xfrm>
            <a:off x="2882134" y="6488668"/>
            <a:ext cx="6427733" cy="369332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YouTube: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Watch These 39 Minutes If You Want To Live To 200+</a:t>
            </a:r>
            <a:endParaRPr kumimoji="0" lang="en-US" sz="2800" b="0" i="1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C1D98-2683-3559-9D34-BC5B0D4D3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53" y="2186941"/>
            <a:ext cx="7924695" cy="40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4BC6EA-95D1-7115-02A4-6E13E14A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886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118F19-DEFA-6425-63EF-F4AAE5C33EE8}"/>
              </a:ext>
            </a:extLst>
          </p:cNvPr>
          <p:cNvSpPr txBox="1"/>
          <p:nvPr/>
        </p:nvSpPr>
        <p:spPr>
          <a:xfrm>
            <a:off x="30480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https://blueprint.bryanjohnson.com/</a:t>
            </a:r>
          </a:p>
        </p:txBody>
      </p:sp>
    </p:spTree>
    <p:extLst>
      <p:ext uri="{BB962C8B-B14F-4D97-AF65-F5344CB8AC3E}">
        <p14:creationId xmlns:p14="http://schemas.microsoft.com/office/powerpoint/2010/main" val="3327046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3AEA0-82DC-FE3D-7D58-F569FE34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4F4B74-626E-18CD-FDE3-5A65B7C7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79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2CEDFD-54F6-E03B-5164-26EFED33B540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A58B4-124E-A73E-2F2F-F3AA480525F0}"/>
              </a:ext>
            </a:extLst>
          </p:cNvPr>
          <p:cNvSpPr/>
          <p:nvPr/>
        </p:nvSpPr>
        <p:spPr>
          <a:xfrm>
            <a:off x="6207562" y="1139553"/>
            <a:ext cx="5007782" cy="769441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humbles 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B9ABC-77B5-A01F-1B1D-D714F5AF4751}"/>
              </a:ext>
            </a:extLst>
          </p:cNvPr>
          <p:cNvSpPr/>
          <p:nvPr/>
        </p:nvSpPr>
        <p:spPr>
          <a:xfrm>
            <a:off x="5167954" y="2063272"/>
            <a:ext cx="6840311" cy="1438794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prompts us to take action NOW.</a:t>
            </a:r>
          </a:p>
        </p:txBody>
      </p:sp>
    </p:spTree>
    <p:extLst>
      <p:ext uri="{BB962C8B-B14F-4D97-AF65-F5344CB8AC3E}">
        <p14:creationId xmlns:p14="http://schemas.microsoft.com/office/powerpoint/2010/main" val="3173019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AEF1F9-2AA2-C593-BC2E-D23A88F7D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FD1BC-BEFC-4FEC-5553-2DBDA4A8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658" y="623248"/>
            <a:ext cx="4454029" cy="593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C3264B-FB5B-0E94-3DAF-DE6819CC0F82}"/>
              </a:ext>
            </a:extLst>
          </p:cNvPr>
          <p:cNvSpPr/>
          <p:nvPr/>
        </p:nvSpPr>
        <p:spPr>
          <a:xfrm>
            <a:off x="1561842" y="0"/>
            <a:ext cx="906831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prstClr val="black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110004020202020204"/>
              </a:rPr>
              <a:t>“It is better to go to a house of mourning…”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747FC-424C-9360-80B9-C73D7B6C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57" y="1617821"/>
            <a:ext cx="5254400" cy="394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5805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FC329-7924-F0ED-D30B-EA1978A0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A0F047-F13C-3DC1-36DE-8678711CE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79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7D507D-AB12-BDC8-481C-DF478B48CB3B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B9517-A8DE-9931-A78C-B2750781F69D}"/>
              </a:ext>
            </a:extLst>
          </p:cNvPr>
          <p:cNvSpPr/>
          <p:nvPr/>
        </p:nvSpPr>
        <p:spPr>
          <a:xfrm>
            <a:off x="6207562" y="1139553"/>
            <a:ext cx="5007782" cy="769441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humbles 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9BCDA-C88A-CEAF-2BAB-1A247966EDF6}"/>
              </a:ext>
            </a:extLst>
          </p:cNvPr>
          <p:cNvSpPr/>
          <p:nvPr/>
        </p:nvSpPr>
        <p:spPr>
          <a:xfrm>
            <a:off x="5167954" y="2063272"/>
            <a:ext cx="6840311" cy="1438794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prompts us to take action NOW.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27468-C284-9302-4147-4777DFA81B7D}"/>
              </a:ext>
            </a:extLst>
          </p:cNvPr>
          <p:cNvSpPr/>
          <p:nvPr/>
        </p:nvSpPr>
        <p:spPr>
          <a:xfrm>
            <a:off x="6315138" y="3656344"/>
            <a:ext cx="4791761" cy="769441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focuses us.</a:t>
            </a:r>
          </a:p>
        </p:txBody>
      </p:sp>
    </p:spTree>
    <p:extLst>
      <p:ext uri="{BB962C8B-B14F-4D97-AF65-F5344CB8AC3E}">
        <p14:creationId xmlns:p14="http://schemas.microsoft.com/office/powerpoint/2010/main" val="2160248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5384F-AF09-A782-FDF5-BEB2A0A7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5AAF29-3ED3-F29F-C3FE-93598B3893D0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00C4F-49D4-D089-C19F-9B0E7C433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99" y="985275"/>
            <a:ext cx="8419002" cy="587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706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7667E3-2883-78CF-4706-6B1784A95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09958-A476-9910-3C2D-CD1A3B47F563}"/>
              </a:ext>
            </a:extLst>
          </p:cNvPr>
          <p:cNvSpPr/>
          <p:nvPr/>
        </p:nvSpPr>
        <p:spPr>
          <a:xfrm>
            <a:off x="1561842" y="0"/>
            <a:ext cx="906831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prstClr val="black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110004020202020204"/>
              </a:rPr>
              <a:t>“It is better to go to a house of mourning…”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E5E-422F-5960-58A9-919C5F01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929" y="623249"/>
            <a:ext cx="4556145" cy="607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96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1E0CE-36FD-B15B-4CB5-BDB245792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B4BA6-625C-7771-3704-9392E305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0" t="32458" r="26475"/>
          <a:stretch/>
        </p:blipFill>
        <p:spPr>
          <a:xfrm>
            <a:off x="0" y="-6168"/>
            <a:ext cx="4035287" cy="3661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341C8-3976-32E6-F97B-F781AD08C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1" t="6475" r="2103" b="2706"/>
          <a:stretch/>
        </p:blipFill>
        <p:spPr>
          <a:xfrm>
            <a:off x="6391883" y="0"/>
            <a:ext cx="580011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1E050-737D-9540-29DD-8FDCD158D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98" t="25321"/>
          <a:stretch/>
        </p:blipFill>
        <p:spPr>
          <a:xfrm>
            <a:off x="0" y="3649329"/>
            <a:ext cx="3829878" cy="3208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FF7310-96D2-724B-F032-90121899D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487" y="-6168"/>
            <a:ext cx="3423396" cy="68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6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2EDA1-F516-79F1-D6B9-B0AD56B27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BDE614-F355-FC2F-BEEE-A51F6BFF45E6}"/>
              </a:ext>
            </a:extLst>
          </p:cNvPr>
          <p:cNvSpPr/>
          <p:nvPr/>
        </p:nvSpPr>
        <p:spPr>
          <a:xfrm>
            <a:off x="137160" y="1659285"/>
            <a:ext cx="5090160" cy="35394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reasons include: eating dinner at 11:30 a.m., no sunny vacations, bed at 8:30pm, no small talk, always sleeping alone, and, of course, ‘they’re not my number one priority.’”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D588E7-EB3A-47DC-33F8-C4E65D0FAE23}"/>
              </a:ext>
            </a:extLst>
          </p:cNvPr>
          <p:cNvSpPr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https://time.com/6315607/bryan-johnsons-quest-for-immortality/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BE45C-4475-5F22-9010-6F993C7F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316" y="853440"/>
            <a:ext cx="6707523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7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75BA9-22A5-2D0C-4C08-70E54951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DC739D-0FF9-38BE-3709-55DDDCEB0AFE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00AB8-7B09-6370-57B9-0B6FAF075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649" y="985274"/>
            <a:ext cx="6698702" cy="504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698152-951C-2E12-168E-CD8B3690F9E3}"/>
              </a:ext>
            </a:extLst>
          </p:cNvPr>
          <p:cNvSpPr txBox="1"/>
          <p:nvPr/>
        </p:nvSpPr>
        <p:spPr>
          <a:xfrm>
            <a:off x="2349910" y="6088559"/>
            <a:ext cx="7492181" cy="769441"/>
          </a:xfrm>
          <a:prstGeom prst="rect">
            <a:avLst/>
          </a:prstGeom>
          <a:solidFill>
            <a:srgbClr val="E8C4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Russell and Marilyn Watson</a:t>
            </a:r>
          </a:p>
        </p:txBody>
      </p:sp>
    </p:spTree>
    <p:extLst>
      <p:ext uri="{BB962C8B-B14F-4D97-AF65-F5344CB8AC3E}">
        <p14:creationId xmlns:p14="http://schemas.microsoft.com/office/powerpoint/2010/main" val="87784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99C61-BD06-0268-630C-46A6E55C9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6648B-C581-3018-5746-6A0512CD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981" y="0"/>
            <a:ext cx="6540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6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D3D71-06F9-E842-E552-56ED8E72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ADA4B-D452-6ADA-62EF-D1F7990D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79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FC7C42-4BBF-BFF4-BFF5-A6CFE340F859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A23A5-BE95-8EC5-197D-0219E45A3E27}"/>
              </a:ext>
            </a:extLst>
          </p:cNvPr>
          <p:cNvSpPr/>
          <p:nvPr/>
        </p:nvSpPr>
        <p:spPr>
          <a:xfrm>
            <a:off x="6207562" y="1139553"/>
            <a:ext cx="5007782" cy="769441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humbles 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DE406-0BDA-CDFA-CFB8-9FBF52E23D64}"/>
              </a:ext>
            </a:extLst>
          </p:cNvPr>
          <p:cNvSpPr/>
          <p:nvPr/>
        </p:nvSpPr>
        <p:spPr>
          <a:xfrm>
            <a:off x="5167954" y="2063272"/>
            <a:ext cx="6840311" cy="1438794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prompts us to take action NOW.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D6F604-627A-D138-5C68-48495AA1EDE7}"/>
              </a:ext>
            </a:extLst>
          </p:cNvPr>
          <p:cNvSpPr/>
          <p:nvPr/>
        </p:nvSpPr>
        <p:spPr>
          <a:xfrm>
            <a:off x="6315138" y="3656344"/>
            <a:ext cx="4791761" cy="769441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focuses us.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4B20E-70A0-7FD2-39D2-C451D7A74855}"/>
              </a:ext>
            </a:extLst>
          </p:cNvPr>
          <p:cNvSpPr/>
          <p:nvPr/>
        </p:nvSpPr>
        <p:spPr>
          <a:xfrm>
            <a:off x="5647765" y="4580063"/>
            <a:ext cx="6131900" cy="2123658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causes us to turn to God’s promises for comfort.</a:t>
            </a:r>
          </a:p>
        </p:txBody>
      </p:sp>
    </p:spTree>
    <p:extLst>
      <p:ext uri="{BB962C8B-B14F-4D97-AF65-F5344CB8AC3E}">
        <p14:creationId xmlns:p14="http://schemas.microsoft.com/office/powerpoint/2010/main" val="981561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183961-3157-F83A-4DEA-E1489C6AA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A6CDA1-9F32-6B67-8117-2443FAAEE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2" b="1739"/>
          <a:stretch/>
        </p:blipFill>
        <p:spPr>
          <a:xfrm>
            <a:off x="1220489" y="1610610"/>
            <a:ext cx="4265266" cy="4188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152673-F369-5651-9673-A179BDA18A9E}"/>
              </a:ext>
            </a:extLst>
          </p:cNvPr>
          <p:cNvSpPr/>
          <p:nvPr/>
        </p:nvSpPr>
        <p:spPr>
          <a:xfrm>
            <a:off x="1220489" y="1025835"/>
            <a:ext cx="426526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Bryan Johnson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49AB1B-BA5D-96AB-65DC-59C84A0948B7}"/>
              </a:ext>
            </a:extLst>
          </p:cNvPr>
          <p:cNvSpPr/>
          <p:nvPr/>
        </p:nvSpPr>
        <p:spPr>
          <a:xfrm>
            <a:off x="1220489" y="5798818"/>
            <a:ext cx="4265266" cy="892552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“Don’t die.”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dontdie.bryanjohnson.com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AEF29-DB70-35A3-8442-16581B6D8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8" r="6159"/>
          <a:stretch/>
        </p:blipFill>
        <p:spPr>
          <a:xfrm>
            <a:off x="6706244" y="1610610"/>
            <a:ext cx="4265267" cy="41882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BA0ECA-A61A-8F18-68FB-0EF287ADBF2F}"/>
              </a:ext>
            </a:extLst>
          </p:cNvPr>
          <p:cNvSpPr/>
          <p:nvPr/>
        </p:nvSpPr>
        <p:spPr>
          <a:xfrm>
            <a:off x="6706245" y="1025834"/>
            <a:ext cx="426526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The apostle Paul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92A43A-AF88-154D-D606-BA43A19E2D98}"/>
              </a:ext>
            </a:extLst>
          </p:cNvPr>
          <p:cNvSpPr/>
          <p:nvPr/>
        </p:nvSpPr>
        <p:spPr>
          <a:xfrm>
            <a:off x="6706245" y="5798817"/>
            <a:ext cx="4265266" cy="892552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“to die is gain”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Philippians 1:21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BBA1B0-4E46-DAC7-22F4-D9704FB38A22}"/>
              </a:ext>
            </a:extLst>
          </p:cNvPr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F8D47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Two different philosophies:</a:t>
            </a:r>
          </a:p>
        </p:txBody>
      </p:sp>
    </p:spTree>
    <p:extLst>
      <p:ext uri="{BB962C8B-B14F-4D97-AF65-F5344CB8AC3E}">
        <p14:creationId xmlns:p14="http://schemas.microsoft.com/office/powerpoint/2010/main" val="1952600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BE5BB-D60A-6EBD-5875-2E1A4B7E7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7138C-7865-75EC-9DE8-EB1EC2DFB6FC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784B3-979F-2FF9-623E-A52C8EDEA6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41"/>
          <a:stretch/>
        </p:blipFill>
        <p:spPr>
          <a:xfrm>
            <a:off x="3971472" y="985275"/>
            <a:ext cx="4249057" cy="508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67C7F4-AF52-9AF3-6F31-5FF3050682EA}"/>
              </a:ext>
            </a:extLst>
          </p:cNvPr>
          <p:cNvSpPr txBox="1"/>
          <p:nvPr/>
        </p:nvSpPr>
        <p:spPr>
          <a:xfrm>
            <a:off x="2349910" y="6088559"/>
            <a:ext cx="7492181" cy="769441"/>
          </a:xfrm>
          <a:prstGeom prst="rect">
            <a:avLst/>
          </a:prstGeom>
          <a:solidFill>
            <a:srgbClr val="E8C4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Nicky and Judy </a:t>
            </a:r>
            <a:r>
              <a:rPr lang="en-US" sz="4400" dirty="0" err="1"/>
              <a:t>Broomas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744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376C54-02A7-FECC-F867-CC2CA1FD0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A7DA52-0A48-33C6-CDDE-993A02906D76}"/>
              </a:ext>
            </a:extLst>
          </p:cNvPr>
          <p:cNvSpPr/>
          <p:nvPr/>
        </p:nvSpPr>
        <p:spPr>
          <a:xfrm>
            <a:off x="1561842" y="0"/>
            <a:ext cx="906831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prstClr val="black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" panose="02110004020202020204"/>
              </a:rPr>
              <a:t>“It is better to go to a house of mourning…”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610FCB-546F-91E7-6745-CD89C25B6B3F}"/>
              </a:ext>
            </a:extLst>
          </p:cNvPr>
          <p:cNvSpPr txBox="1"/>
          <p:nvPr/>
        </p:nvSpPr>
        <p:spPr>
          <a:xfrm>
            <a:off x="3286433" y="6257836"/>
            <a:ext cx="5619136" cy="600164"/>
          </a:xfrm>
          <a:prstGeom prst="rect">
            <a:avLst/>
          </a:prstGeom>
          <a:solidFill>
            <a:srgbClr val="E8C4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prstClr val="black"/>
                </a:solidFill>
                <a:latin typeface="Aptos" panose="02110004020202020204"/>
              </a:rPr>
              <a:t>Allie Watson</a:t>
            </a:r>
            <a:endParaRPr lang="en-US" sz="33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31D18-A484-E335-F07D-85A40A543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83" y="685801"/>
            <a:ext cx="7405034" cy="557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59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2065A-EAC1-30FC-DC4B-840BAF18E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27410-11C5-D1DC-8A2B-2F838E24E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79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D8D640-FD7C-577C-E3CC-2E97148FD058}"/>
              </a:ext>
            </a:extLst>
          </p:cNvPr>
          <p:cNvSpPr/>
          <p:nvPr/>
        </p:nvSpPr>
        <p:spPr>
          <a:xfrm>
            <a:off x="81726" y="154278"/>
            <a:ext cx="12028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“It is better to go to a house of mourning…”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007D81-716E-433D-202F-6930997CDB87}"/>
              </a:ext>
            </a:extLst>
          </p:cNvPr>
          <p:cNvSpPr/>
          <p:nvPr/>
        </p:nvSpPr>
        <p:spPr>
          <a:xfrm>
            <a:off x="6207562" y="1139553"/>
            <a:ext cx="5007782" cy="769441"/>
          </a:xfrm>
          <a:prstGeom prst="rect">
            <a:avLst/>
          </a:prstGeom>
          <a:solidFill>
            <a:srgbClr val="B70024"/>
          </a:solid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Death humbles us.</a:t>
            </a:r>
          </a:p>
        </p:txBody>
      </p:sp>
    </p:spTree>
    <p:extLst>
      <p:ext uri="{BB962C8B-B14F-4D97-AF65-F5344CB8AC3E}">
        <p14:creationId xmlns:p14="http://schemas.microsoft.com/office/powerpoint/2010/main" val="229299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AD4DD-C35C-19C1-56ED-A33FA465C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465C9-D1E1-6BF1-DE68-40E6641A8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4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5469A-3879-B889-8BC3-0C9650ECB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818A4-D82D-6C08-415A-51DF5FB23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2" b="1739"/>
          <a:stretch/>
        </p:blipFill>
        <p:spPr>
          <a:xfrm>
            <a:off x="1985114" y="-1"/>
            <a:ext cx="8221773" cy="687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BA4917-AC46-5469-50AC-E2ECD8769D79}"/>
              </a:ext>
            </a:extLst>
          </p:cNvPr>
          <p:cNvSpPr/>
          <p:nvPr/>
        </p:nvSpPr>
        <p:spPr>
          <a:xfrm>
            <a:off x="2318728" y="732134"/>
            <a:ext cx="26850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Bryan Johnson</a:t>
            </a:r>
          </a:p>
        </p:txBody>
      </p:sp>
    </p:spTree>
    <p:extLst>
      <p:ext uri="{BB962C8B-B14F-4D97-AF65-F5344CB8AC3E}">
        <p14:creationId xmlns:p14="http://schemas.microsoft.com/office/powerpoint/2010/main" val="5421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C9009-8A63-C30F-0A32-418EE8EE7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5850FE-3810-F69A-BA3C-9B71632C42B0}"/>
              </a:ext>
            </a:extLst>
          </p:cNvPr>
          <p:cNvSpPr/>
          <p:nvPr/>
        </p:nvSpPr>
        <p:spPr>
          <a:xfrm>
            <a:off x="0" y="0"/>
            <a:ext cx="12192000" cy="304698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“Bryan Johnson is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the world's most measured human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 Johnson sold his company, Braintree Venmo, to PayPal for $800m in 2013. Through his Project Blueprint, Johnson has achieved metabolic health equal to the top 1.5% of 18 year olds, inflammation 66% lower than the average 10 year old, and reduced his speed of aging by the equivalent of 31 years.” 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(https://www.youtube.com/@BryanJohnson)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C6464-2974-5FBC-1B0D-8C4DEE8B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88" y="3046988"/>
            <a:ext cx="10138225" cy="38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06E43"/>
            </a:gs>
            <a:gs pos="100000">
              <a:srgbClr val="E8C49C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FD4F23-4DB3-3F68-4D5F-B058D729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AE48B-C834-0353-632F-A8EE2C93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301" y="0"/>
            <a:ext cx="95206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BDE614-F355-FC2F-BEEE-A51F6BFF45E6}"/>
              </a:ext>
            </a:extLst>
          </p:cNvPr>
          <p:cNvSpPr/>
          <p:nvPr/>
        </p:nvSpPr>
        <p:spPr>
          <a:xfrm>
            <a:off x="365760" y="2171700"/>
            <a:ext cx="4922520" cy="403187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“Johnson’s quest is not just about staying rested or maintaining muscle tone. It’s about turning his whole body over to an anti-aging algorithm. He believes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death is optional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 He plans never to do it.”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D588E7-EB3A-47DC-33F8-C4E65D0FAE23}"/>
              </a:ext>
            </a:extLst>
          </p:cNvPr>
          <p:cNvSpPr/>
          <p:nvPr/>
        </p:nvSpPr>
        <p:spPr>
          <a:xfrm>
            <a:off x="365760" y="6581001"/>
            <a:ext cx="4922520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https://time.com/6315607/bryan-johnsons-quest-for-immortality/</a:t>
            </a:r>
            <a:endParaRPr kumimoji="0" lang="en-US" sz="2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916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F267330-C7C4-418B-84C5-3C0E6A314890}" vid="{38A9B467-D6BA-4FC7-A6B1-D16DF30542F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F267330-C7C4-418B-84C5-3C0E6A314890}" vid="{38A9B467-D6BA-4FC7-A6B1-D16DF30542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</Template>
  <TotalTime>666</TotalTime>
  <Words>567</Words>
  <Application>Microsoft Macintosh PowerPoint</Application>
  <PresentationFormat>Widescreen</PresentationFormat>
  <Paragraphs>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Watson</dc:creator>
  <cp:lastModifiedBy>David Watson</cp:lastModifiedBy>
  <cp:revision>3</cp:revision>
  <cp:lastPrinted>2025-12-15T19:52:05Z</cp:lastPrinted>
  <dcterms:created xsi:type="dcterms:W3CDTF">2025-02-12T21:49:05Z</dcterms:created>
  <dcterms:modified xsi:type="dcterms:W3CDTF">2026-06-04T18:21:15Z</dcterms:modified>
</cp:coreProperties>
</file>