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5" r:id="rId3"/>
    <p:sldId id="266" r:id="rId4"/>
    <p:sldId id="267" r:id="rId5"/>
    <p:sldId id="257" r:id="rId6"/>
    <p:sldId id="262" r:id="rId7"/>
    <p:sldId id="258" r:id="rId8"/>
    <p:sldId id="259" r:id="rId9"/>
    <p:sldId id="268" r:id="rId10"/>
    <p:sldId id="277" r:id="rId11"/>
    <p:sldId id="270" r:id="rId12"/>
    <p:sldId id="269" r:id="rId13"/>
    <p:sldId id="264" r:id="rId14"/>
    <p:sldId id="272" r:id="rId15"/>
    <p:sldId id="274" r:id="rId16"/>
    <p:sldId id="275" r:id="rId17"/>
    <p:sldId id="276"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698C"/>
    <a:srgbClr val="F2EE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p:restoredTop sz="94650"/>
  </p:normalViewPr>
  <p:slideViewPr>
    <p:cSldViewPr snapToGrid="0">
      <p:cViewPr varScale="1">
        <p:scale>
          <a:sx n="205" d="100"/>
          <a:sy n="205" d="100"/>
        </p:scale>
        <p:origin x="12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A12EC-CCC7-D636-A614-0CBC781DCD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5D99A7-FAE0-D447-5384-B2DDE3C723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1E4BC4-82C4-B366-ABD9-9CC90EE12671}"/>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DBD86204-5AD9-E9DF-3B3D-7B22D9899E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284A1-6C12-EE97-5FAF-F3411C68D3EB}"/>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2013674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7BFC-3E07-914C-63D8-3385B0D5F8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BD1D04-EA6B-0A25-BC18-0B81806B7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26C14-75EE-756B-4003-E14B715B0063}"/>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EA6F39F0-A79B-88C9-3157-420C389C0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075DD-FC74-B8D2-49BC-B76580389C72}"/>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4200876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BA415-FD6B-A77C-25C0-DD6186AF23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6CA90-B8A0-A624-BCEC-E14AF6BBC9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95679-B495-0842-25E6-432CABC0A108}"/>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10398D51-D510-DB1B-FC2B-56F815F7C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31FF80-E1A4-4A86-4CBB-358E12CB5A5E}"/>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954509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443E-774F-2850-A2EC-F34E45935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8888B3-DC4B-53CA-5922-11A57E4FC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97042-149C-EA2A-2DBD-20AB3848CD27}"/>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B057C91D-5B37-7231-B0B2-D59A489A6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08310-0B18-A353-1BF7-E0E0AFFB61BA}"/>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291601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43E7-D754-DA69-AEB5-3C84C00D4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90F86D-D3AB-9A19-BE25-D775D1D85D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9BDB49-74A0-3EFE-F9DD-462E9D921243}"/>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3FBB00BF-EED1-1338-C574-FBF16DB8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2B517-5FFA-948A-53A5-33FA6BE77E53}"/>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2884805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AAE7-6CD8-FAC0-C094-76F23C5807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914A1-B69C-CC0D-3229-D1938B620B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A3028-9A2F-FFEA-DAE1-4D0DBE7054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8C5589-DDDD-A422-F702-4E0FBBB494F0}"/>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6" name="Footer Placeholder 5">
            <a:extLst>
              <a:ext uri="{FF2B5EF4-FFF2-40B4-BE49-F238E27FC236}">
                <a16:creationId xmlns:a16="http://schemas.microsoft.com/office/drawing/2014/main" id="{C463C191-F1A1-BE7B-1F1F-09C8A5172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857F4-C9DD-367B-F559-62CE9CBD0133}"/>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70230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73A55-131A-A87A-D21B-7837E5CAD9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120E94-265B-8810-5F6E-DFA120341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55AE4E-FFFD-E422-42F0-D70CD8B0F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DA5ED5-7590-7DCE-CD7C-5EFA1DB8BC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09FA52-37F3-B732-BFC3-DB4D89F41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FF76B-86AD-A675-2934-6CBBA9DA57D2}"/>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8" name="Footer Placeholder 7">
            <a:extLst>
              <a:ext uri="{FF2B5EF4-FFF2-40B4-BE49-F238E27FC236}">
                <a16:creationId xmlns:a16="http://schemas.microsoft.com/office/drawing/2014/main" id="{02CC04E2-AA80-1EDE-DE94-FEC83C5770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74F25-4299-0062-2341-1707292C3781}"/>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67346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3D51E-F8F1-ED6B-C708-1352587103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0BC13A-33B6-DE36-F50D-A606D27F8141}"/>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4" name="Footer Placeholder 3">
            <a:extLst>
              <a:ext uri="{FF2B5EF4-FFF2-40B4-BE49-F238E27FC236}">
                <a16:creationId xmlns:a16="http://schemas.microsoft.com/office/drawing/2014/main" id="{25C5F2C2-3A7F-F043-42A9-508549038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33C69D-29B9-AA8C-CB0B-5B621A2BC625}"/>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215878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F4E59-9614-5E2B-D884-D920A7F97B14}"/>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3" name="Footer Placeholder 2">
            <a:extLst>
              <a:ext uri="{FF2B5EF4-FFF2-40B4-BE49-F238E27FC236}">
                <a16:creationId xmlns:a16="http://schemas.microsoft.com/office/drawing/2014/main" id="{8B2CF04C-8A57-EC91-1FC5-56EE7BA0A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6EEFD3-F0A1-5BDB-98DB-1D30E97AD350}"/>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19292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75FC-C33D-5D5B-3543-881A848AA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E5BDBF-E60C-5A4C-10FF-1B19019E7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8ADA09-9E00-60A6-3602-6D485BE29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52FB3-9997-E670-36C6-68C35C648AD9}"/>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6" name="Footer Placeholder 5">
            <a:extLst>
              <a:ext uri="{FF2B5EF4-FFF2-40B4-BE49-F238E27FC236}">
                <a16:creationId xmlns:a16="http://schemas.microsoft.com/office/drawing/2014/main" id="{EB9999AD-0F90-8118-239E-6E393FE4A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C6A4B4-E12E-6982-6B8D-F86D8620B65C}"/>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915789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56EA-CFFA-CBA1-D30D-FEE7FD9F6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B36260-3A41-A536-2C31-641F611F5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84707CB-01F5-6B7A-6B9E-347021F42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3A11C-B993-3075-91D9-1AD8219187ED}"/>
              </a:ext>
            </a:extLst>
          </p:cNvPr>
          <p:cNvSpPr>
            <a:spLocks noGrp="1"/>
          </p:cNvSpPr>
          <p:nvPr>
            <p:ph type="dt" sz="half" idx="10"/>
          </p:nvPr>
        </p:nvSpPr>
        <p:spPr/>
        <p:txBody>
          <a:bodyPr/>
          <a:lstStyle/>
          <a:p>
            <a:fld id="{92BCD5BF-34D3-794E-BF30-6D0A5CF095B1}" type="datetimeFigureOut">
              <a:rPr lang="en-US" smtClean="0"/>
              <a:t>6/3/26</a:t>
            </a:fld>
            <a:endParaRPr lang="en-US"/>
          </a:p>
        </p:txBody>
      </p:sp>
      <p:sp>
        <p:nvSpPr>
          <p:cNvPr id="6" name="Footer Placeholder 5">
            <a:extLst>
              <a:ext uri="{FF2B5EF4-FFF2-40B4-BE49-F238E27FC236}">
                <a16:creationId xmlns:a16="http://schemas.microsoft.com/office/drawing/2014/main" id="{2D5EC84B-85DB-5FFE-F8A6-AA764D636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DFC860-D970-C1B7-211E-3AC6512650E9}"/>
              </a:ext>
            </a:extLst>
          </p:cNvPr>
          <p:cNvSpPr>
            <a:spLocks noGrp="1"/>
          </p:cNvSpPr>
          <p:nvPr>
            <p:ph type="sldNum" sz="quarter" idx="12"/>
          </p:nvPr>
        </p:nvSpPr>
        <p:spPr/>
        <p:txBody>
          <a:bodyPr/>
          <a:lstStyle/>
          <a:p>
            <a:fld id="{A6524FC6-ECD4-6247-ABE4-17990A50ACA2}" type="slidenum">
              <a:rPr lang="en-US" smtClean="0"/>
              <a:t>‹#›</a:t>
            </a:fld>
            <a:endParaRPr lang="en-US"/>
          </a:p>
        </p:txBody>
      </p:sp>
    </p:spTree>
    <p:extLst>
      <p:ext uri="{BB962C8B-B14F-4D97-AF65-F5344CB8AC3E}">
        <p14:creationId xmlns:p14="http://schemas.microsoft.com/office/powerpoint/2010/main" val="1606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4C464-FC32-F990-BA97-900C4D03E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75EE5F-D028-8129-27F1-2C58FA7CB2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94C80-EB72-9F74-8D13-D476D414F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BCD5BF-34D3-794E-BF30-6D0A5CF095B1}" type="datetimeFigureOut">
              <a:rPr lang="en-US" smtClean="0"/>
              <a:t>6/3/26</a:t>
            </a:fld>
            <a:endParaRPr lang="en-US"/>
          </a:p>
        </p:txBody>
      </p:sp>
      <p:sp>
        <p:nvSpPr>
          <p:cNvPr id="5" name="Footer Placeholder 4">
            <a:extLst>
              <a:ext uri="{FF2B5EF4-FFF2-40B4-BE49-F238E27FC236}">
                <a16:creationId xmlns:a16="http://schemas.microsoft.com/office/drawing/2014/main" id="{7672EFA5-F38E-E186-57FA-EC27787EB6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5D25E5B-C7A0-AFA3-3697-E7A237A8E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524FC6-ECD4-6247-ABE4-17990A50ACA2}" type="slidenum">
              <a:rPr lang="en-US" smtClean="0"/>
              <a:t>‹#›</a:t>
            </a:fld>
            <a:endParaRPr lang="en-US"/>
          </a:p>
        </p:txBody>
      </p:sp>
    </p:spTree>
    <p:extLst>
      <p:ext uri="{BB962C8B-B14F-4D97-AF65-F5344CB8AC3E}">
        <p14:creationId xmlns:p14="http://schemas.microsoft.com/office/powerpoint/2010/main" val="4136692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09E8A-B346-C97A-7430-62614235CF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6BDB84-0F3A-DFEC-FB5F-DC1EC6025B6A}"/>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40CF097-AC81-CE45-F787-B4500964F196}"/>
              </a:ext>
            </a:extLst>
          </p:cNvPr>
          <p:cNvSpPr/>
          <p:nvPr/>
        </p:nvSpPr>
        <p:spPr>
          <a:xfrm>
            <a:off x="0" y="0"/>
            <a:ext cx="12192000" cy="1097333"/>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08D4802-A74E-5B08-6D93-9DF97869E56E}"/>
              </a:ext>
            </a:extLst>
          </p:cNvPr>
          <p:cNvSpPr/>
          <p:nvPr/>
        </p:nvSpPr>
        <p:spPr>
          <a:xfrm>
            <a:off x="27830" y="140644"/>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39337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D53F06-BAC2-E47C-57C3-5791279B8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6713" y="0"/>
            <a:ext cx="6378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22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5928F-65DB-F113-EDC1-179C412F4B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378BC2-BBE8-8A82-9667-2F20D1758D3F}"/>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DBEFF3C-3796-21DB-9201-0C9636CE557F}"/>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F4220F-A71A-79DC-A07B-60B83F6E38E3}"/>
              </a:ext>
            </a:extLst>
          </p:cNvPr>
          <p:cNvSpPr txBox="1"/>
          <p:nvPr/>
        </p:nvSpPr>
        <p:spPr>
          <a:xfrm>
            <a:off x="275354" y="2287519"/>
            <a:ext cx="5224834" cy="3046988"/>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Make sure your daughters and sons know how valuable they are. </a:t>
            </a:r>
            <a:endParaRPr lang="en-US" sz="4800" b="1" dirty="0">
              <a:solidFill>
                <a:srgbClr val="F1EEFB"/>
              </a:solidFill>
            </a:endParaRPr>
          </a:p>
        </p:txBody>
      </p:sp>
      <p:pic>
        <p:nvPicPr>
          <p:cNvPr id="4" name="Picture 3">
            <a:extLst>
              <a:ext uri="{FF2B5EF4-FFF2-40B4-BE49-F238E27FC236}">
                <a16:creationId xmlns:a16="http://schemas.microsoft.com/office/drawing/2014/main" id="{7CD4265E-1E42-4A64-419D-0D71762C53FA}"/>
              </a:ext>
            </a:extLst>
          </p:cNvPr>
          <p:cNvPicPr>
            <a:picLocks noChangeAspect="1"/>
          </p:cNvPicPr>
          <p:nvPr/>
        </p:nvPicPr>
        <p:blipFill>
          <a:blip r:embed="rId3"/>
          <a:srcRect/>
          <a:stretch/>
        </p:blipFill>
        <p:spPr>
          <a:xfrm>
            <a:off x="5775542" y="1761099"/>
            <a:ext cx="6141103" cy="4099828"/>
          </a:xfrm>
          <a:prstGeom prst="rect">
            <a:avLst/>
          </a:prstGeom>
          <a:ln w="57150" cap="sq">
            <a:solidFill>
              <a:srgbClr val="F2EEFB"/>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79D8CE8B-DEFD-BF2C-2C82-B6BBEE05BCCB}"/>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229609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2C21-7057-D557-51FC-09AD19003E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8D1810-D970-4D77-D8AD-439E5F8CE27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CA010B4-0761-5D83-CFAA-8B6FD298DAA5}"/>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CAD0E89-8409-9E80-6486-3C789E00181B}"/>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
        <p:nvSpPr>
          <p:cNvPr id="5" name="TextBox 4">
            <a:extLst>
              <a:ext uri="{FF2B5EF4-FFF2-40B4-BE49-F238E27FC236}">
                <a16:creationId xmlns:a16="http://schemas.microsoft.com/office/drawing/2014/main" id="{5B673997-F003-3203-88FC-E86CA0588AB5}"/>
              </a:ext>
            </a:extLst>
          </p:cNvPr>
          <p:cNvSpPr txBox="1"/>
          <p:nvPr/>
        </p:nvSpPr>
        <p:spPr>
          <a:xfrm>
            <a:off x="275354" y="2287519"/>
            <a:ext cx="5224834" cy="3046988"/>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Make sure your daughters and sons know how valuable they are. </a:t>
            </a:r>
            <a:endParaRPr lang="en-US" sz="4800" b="1" dirty="0">
              <a:solidFill>
                <a:srgbClr val="F1EEFB"/>
              </a:solidFill>
            </a:endParaRPr>
          </a:p>
        </p:txBody>
      </p:sp>
      <p:sp>
        <p:nvSpPr>
          <p:cNvPr id="8" name="TextBox 7">
            <a:extLst>
              <a:ext uri="{FF2B5EF4-FFF2-40B4-BE49-F238E27FC236}">
                <a16:creationId xmlns:a16="http://schemas.microsoft.com/office/drawing/2014/main" id="{792ABE7E-2590-03AB-889D-A7CCC7D1B041}"/>
              </a:ext>
            </a:extLst>
          </p:cNvPr>
          <p:cNvSpPr txBox="1"/>
          <p:nvPr/>
        </p:nvSpPr>
        <p:spPr>
          <a:xfrm>
            <a:off x="5782546" y="1795076"/>
            <a:ext cx="6134100" cy="4031873"/>
          </a:xfrm>
          <a:prstGeom prst="rect">
            <a:avLst/>
          </a:prstGeom>
          <a:solidFill>
            <a:srgbClr val="1B698C"/>
          </a:solidFill>
        </p:spPr>
        <p:txBody>
          <a:bodyPr wrap="square">
            <a:spAutoFit/>
          </a:bodyPr>
          <a:lstStyle/>
          <a:p>
            <a:pPr algn="ct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“Jordan, 15, says, ‘Nobody really slides up on your story unless you post something, like, really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revealing</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If you post your face, they’ll just kind of like go past it. But if you like, post your [body parts] with it they’ll be like ‘oh…you look so good!’</a:t>
            </a:r>
            <a:r>
              <a:rPr lang="en-US" sz="3200" dirty="0">
                <a:solidFill>
                  <a:srgbClr val="F2EEFB"/>
                </a:solidFill>
                <a:effectLst/>
                <a:latin typeface="Arial" panose="020B0604020202020204" pitchFamily="34" charset="0"/>
                <a:ea typeface="Aptos" panose="020B0004020202020204" pitchFamily="34" charset="0"/>
              </a:rPr>
              <a:t> </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a:t>
            </a:r>
            <a:r>
              <a:rPr lang="en-US" sz="3200" dirty="0">
                <a:solidFill>
                  <a:srgbClr val="F2EEFB"/>
                </a:solidFill>
                <a:effectLst/>
              </a:rPr>
              <a:t> </a:t>
            </a:r>
            <a:endParaRPr lang="en-US" sz="3200" dirty="0">
              <a:solidFill>
                <a:srgbClr val="F2EEFB"/>
              </a:solidFill>
            </a:endParaRPr>
          </a:p>
        </p:txBody>
      </p:sp>
    </p:spTree>
    <p:extLst>
      <p:ext uri="{BB962C8B-B14F-4D97-AF65-F5344CB8AC3E}">
        <p14:creationId xmlns:p14="http://schemas.microsoft.com/office/powerpoint/2010/main" val="85675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408C-C80D-7685-C3D0-98528EF9BB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02E6AF-2898-3536-6E5C-E5BB20C7E3AA}"/>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DBC5797-7B91-A320-C1CB-429D4D5770E8}"/>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ECB725-A937-FD82-E05E-8F62B0214FB0}"/>
              </a:ext>
            </a:extLst>
          </p:cNvPr>
          <p:cNvSpPr txBox="1"/>
          <p:nvPr/>
        </p:nvSpPr>
        <p:spPr>
          <a:xfrm>
            <a:off x="6691811" y="2726447"/>
            <a:ext cx="5224834" cy="2308324"/>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Teach your sons and daughters to be pure. </a:t>
            </a:r>
            <a:endParaRPr lang="en-US" sz="4800" b="1" dirty="0">
              <a:solidFill>
                <a:srgbClr val="F1EEFB"/>
              </a:solidFill>
            </a:endParaRPr>
          </a:p>
        </p:txBody>
      </p:sp>
      <p:pic>
        <p:nvPicPr>
          <p:cNvPr id="4" name="Picture 3">
            <a:extLst>
              <a:ext uri="{FF2B5EF4-FFF2-40B4-BE49-F238E27FC236}">
                <a16:creationId xmlns:a16="http://schemas.microsoft.com/office/drawing/2014/main" id="{97C4ED24-2A6D-6525-E80C-C3E55D0556B9}"/>
              </a:ext>
            </a:extLst>
          </p:cNvPr>
          <p:cNvPicPr>
            <a:picLocks noChangeAspect="1"/>
          </p:cNvPicPr>
          <p:nvPr/>
        </p:nvPicPr>
        <p:blipFill>
          <a:blip r:embed="rId3"/>
          <a:stretch>
            <a:fillRect/>
          </a:stretch>
        </p:blipFill>
        <p:spPr>
          <a:xfrm>
            <a:off x="275354" y="1485608"/>
            <a:ext cx="6141103" cy="4790002"/>
          </a:xfrm>
          <a:prstGeom prst="rect">
            <a:avLst/>
          </a:prstGeom>
          <a:ln w="57150" cap="sq">
            <a:solidFill>
              <a:srgbClr val="F2EEFB"/>
            </a:solidFill>
            <a:miter lim="800000"/>
          </a:ln>
          <a:effectLst>
            <a:outerShdw blurRad="57150" dist="50800" dir="2700000" algn="tl" rotWithShape="0">
              <a:srgbClr val="000000">
                <a:alpha val="40000"/>
              </a:srgbClr>
            </a:outerShdw>
          </a:effectLst>
        </p:spPr>
      </p:pic>
      <p:sp>
        <p:nvSpPr>
          <p:cNvPr id="7" name="Rectangle 6">
            <a:extLst>
              <a:ext uri="{FF2B5EF4-FFF2-40B4-BE49-F238E27FC236}">
                <a16:creationId xmlns:a16="http://schemas.microsoft.com/office/drawing/2014/main" id="{5935A92F-36C9-A92D-BFE5-DF61511F688D}"/>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317179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6825-443C-22B7-8628-3C4DC1AF70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B1C0AE-3D1A-E93D-68A6-B9DDB94719A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FBA53A6-AEF0-ED8F-AB25-F7D067A8F4BF}"/>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168CA0-60BC-DB8D-D016-2D788B6F7ACB}"/>
              </a:ext>
            </a:extLst>
          </p:cNvPr>
          <p:cNvSpPr txBox="1"/>
          <p:nvPr/>
        </p:nvSpPr>
        <p:spPr>
          <a:xfrm>
            <a:off x="8511885" y="2129546"/>
            <a:ext cx="3445745" cy="3046988"/>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Teach your sons and daughters to be pure. </a:t>
            </a:r>
            <a:endParaRPr lang="en-US" sz="4800" b="1" dirty="0">
              <a:solidFill>
                <a:srgbClr val="F1EEFB"/>
              </a:solidFill>
            </a:endParaRPr>
          </a:p>
        </p:txBody>
      </p:sp>
      <p:sp>
        <p:nvSpPr>
          <p:cNvPr id="7" name="TextBox 6">
            <a:extLst>
              <a:ext uri="{FF2B5EF4-FFF2-40B4-BE49-F238E27FC236}">
                <a16:creationId xmlns:a16="http://schemas.microsoft.com/office/drawing/2014/main" id="{ED25571B-8833-2017-9537-CACE9817F3D5}"/>
              </a:ext>
            </a:extLst>
          </p:cNvPr>
          <p:cNvSpPr txBox="1"/>
          <p:nvPr/>
        </p:nvSpPr>
        <p:spPr>
          <a:xfrm>
            <a:off x="234370" y="1126009"/>
            <a:ext cx="8043145" cy="5509200"/>
          </a:xfrm>
          <a:prstGeom prst="rect">
            <a:avLst/>
          </a:prstGeom>
          <a:solidFill>
            <a:srgbClr val="1B698C"/>
          </a:solidFill>
        </p:spPr>
        <p:txBody>
          <a:bodyPr wrap="square">
            <a:spAutoFit/>
          </a:bodyPr>
          <a:lstStyle/>
          <a:p>
            <a:pPr algn="ct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“TikTok is known for having the most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addictive algorithm </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out there…When </a:t>
            </a:r>
            <a:r>
              <a:rPr lang="en-US" sz="3200" i="1"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The Wall Street Journal</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created fake accounts on TikTok for 13-year-olds, they were almost immediately shown videos about drug use and paid pornography sites. A TikTok spokesperson told the </a:t>
            </a:r>
            <a:r>
              <a:rPr lang="en-US" sz="3200" i="1"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Journal</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that the app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doesn’t filter feeds to minors—they get the same videos as adults</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Apple told TikTok to rate the app as 17+ on the App Store, but TikTok refused and kept it listed as 12+.” </a:t>
            </a:r>
            <a:endParaRPr lang="en-US" sz="3200" dirty="0">
              <a:solidFill>
                <a:srgbClr val="F2EEFB"/>
              </a:solidFill>
            </a:endParaRPr>
          </a:p>
        </p:txBody>
      </p:sp>
      <p:sp>
        <p:nvSpPr>
          <p:cNvPr id="4" name="Rectangle 3">
            <a:extLst>
              <a:ext uri="{FF2B5EF4-FFF2-40B4-BE49-F238E27FC236}">
                <a16:creationId xmlns:a16="http://schemas.microsoft.com/office/drawing/2014/main" id="{938EE90A-537E-2C09-050F-9FE0488FE68E}"/>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3886494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13429-E868-B325-8855-74D102DA3D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C78705-3479-BD0B-491D-E7594BF3FA80}"/>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57B1B3E-C50E-B6D9-B50D-A0C5CE66FEB1}"/>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E748C6-8B77-C7EA-2A63-6D8FC2773CD8}"/>
              </a:ext>
            </a:extLst>
          </p:cNvPr>
          <p:cNvPicPr>
            <a:picLocks noChangeAspect="1"/>
          </p:cNvPicPr>
          <p:nvPr/>
        </p:nvPicPr>
        <p:blipFill>
          <a:blip r:embed="rId3"/>
          <a:srcRect l="18673" t="30594" r="15659" b="17602"/>
          <a:stretch>
            <a:fillRect/>
          </a:stretch>
        </p:blipFill>
        <p:spPr>
          <a:xfrm>
            <a:off x="2846144" y="3096734"/>
            <a:ext cx="6499713" cy="3418367"/>
          </a:xfrm>
          <a:prstGeom prst="rect">
            <a:avLst/>
          </a:prstGeom>
          <a:ln w="57150" cap="sq">
            <a:solidFill>
              <a:srgbClr val="F2EEFB"/>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EA55C89E-DFCB-F377-7556-E1F812A90CDB}"/>
              </a:ext>
            </a:extLst>
          </p:cNvPr>
          <p:cNvSpPr txBox="1"/>
          <p:nvPr/>
        </p:nvSpPr>
        <p:spPr>
          <a:xfrm>
            <a:off x="1063335" y="1215146"/>
            <a:ext cx="10065330"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Help them grow comfortable being different from the world. </a:t>
            </a:r>
            <a:endParaRPr lang="en-US" sz="4800" b="1" dirty="0">
              <a:solidFill>
                <a:srgbClr val="F1EEFB"/>
              </a:solidFill>
            </a:endParaRPr>
          </a:p>
        </p:txBody>
      </p:sp>
      <p:sp>
        <p:nvSpPr>
          <p:cNvPr id="5" name="Rectangle 4">
            <a:extLst>
              <a:ext uri="{FF2B5EF4-FFF2-40B4-BE49-F238E27FC236}">
                <a16:creationId xmlns:a16="http://schemas.microsoft.com/office/drawing/2014/main" id="{36DFA9E4-9877-BC9A-9FEA-90BF523DEF8C}"/>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353670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319B-D764-EEBC-2223-ACACD105A2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CE2836-71E5-7CFC-AEF1-74C37E45B7EB}"/>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420D2F4-8C8B-9E9B-BEC0-10B0D35B2A79}"/>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EDE871-4BB3-EF5A-DFEB-B090F907B0E3}"/>
              </a:ext>
            </a:extLst>
          </p:cNvPr>
          <p:cNvSpPr txBox="1"/>
          <p:nvPr/>
        </p:nvSpPr>
        <p:spPr>
          <a:xfrm>
            <a:off x="1063335" y="1215146"/>
            <a:ext cx="10065330"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Help them grow comfortable being different from the world. </a:t>
            </a:r>
            <a:endParaRPr lang="en-US" sz="4800" b="1" dirty="0">
              <a:solidFill>
                <a:srgbClr val="F1EEFB"/>
              </a:solidFill>
            </a:endParaRPr>
          </a:p>
        </p:txBody>
      </p:sp>
      <p:sp>
        <p:nvSpPr>
          <p:cNvPr id="5" name="TextBox 4">
            <a:extLst>
              <a:ext uri="{FF2B5EF4-FFF2-40B4-BE49-F238E27FC236}">
                <a16:creationId xmlns:a16="http://schemas.microsoft.com/office/drawing/2014/main" id="{CA35E470-A0BF-2D32-B50D-4693EE386A1C}"/>
              </a:ext>
            </a:extLst>
          </p:cNvPr>
          <p:cNvSpPr txBox="1"/>
          <p:nvPr/>
        </p:nvSpPr>
        <p:spPr>
          <a:xfrm>
            <a:off x="0" y="3096734"/>
            <a:ext cx="12192000" cy="3323987"/>
          </a:xfrm>
          <a:prstGeom prst="rect">
            <a:avLst/>
          </a:prstGeom>
          <a:solidFill>
            <a:srgbClr val="1B698C"/>
          </a:solidFill>
        </p:spPr>
        <p:txBody>
          <a:bodyPr wrap="square">
            <a:spAutoFit/>
          </a:bodyPr>
          <a:lstStyle/>
          <a:p>
            <a:pPr algn="ctr"/>
            <a:r>
              <a:rPr lang="en-US" sz="30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a:t>
            </a:r>
            <a:r>
              <a:rPr lang="en-US" sz="30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‘Teens… often feel ‘addicted’</a:t>
            </a:r>
            <a:r>
              <a:rPr lang="en-US" sz="30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and know that what they’re seeing is bad for their mental health but feel unable to stop themselves,’ concluded Meta’s internal research on Instagram. Meta found that the platform made body image issues worse for </a:t>
            </a:r>
            <a:r>
              <a:rPr lang="en-US" sz="30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one in three teen girls</a:t>
            </a:r>
            <a:r>
              <a:rPr lang="en-US" sz="30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Academic research has also linked Instagram to eating disorders and body image issues…Nearly 6 out of 10 people—including Instagram users themselves—said </a:t>
            </a:r>
            <a:r>
              <a:rPr lang="en-US" sz="30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they would prefer to live in a world without Instagram</a:t>
            </a:r>
            <a:r>
              <a:rPr lang="en-US" sz="30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a:t>
            </a:r>
            <a:endParaRPr lang="en-US" sz="3000" dirty="0">
              <a:solidFill>
                <a:srgbClr val="F2EEFB"/>
              </a:solidFill>
            </a:endParaRPr>
          </a:p>
        </p:txBody>
      </p:sp>
      <p:sp>
        <p:nvSpPr>
          <p:cNvPr id="4" name="Rectangle 3">
            <a:extLst>
              <a:ext uri="{FF2B5EF4-FFF2-40B4-BE49-F238E27FC236}">
                <a16:creationId xmlns:a16="http://schemas.microsoft.com/office/drawing/2014/main" id="{7F53FC68-0F61-287D-6B14-6047DB4DE0F8}"/>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132144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5EF7F-88DB-5C69-F087-2E3375DA93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E01E5B-7F74-143C-0DC7-499CC7B9882D}"/>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935EDE38-11AF-E7DD-228F-86CE8BED87FE}"/>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2644E5-2768-BF36-EB02-E19626D087F2}"/>
              </a:ext>
            </a:extLst>
          </p:cNvPr>
          <p:cNvSpPr txBox="1"/>
          <p:nvPr/>
        </p:nvSpPr>
        <p:spPr>
          <a:xfrm>
            <a:off x="1063335" y="1215146"/>
            <a:ext cx="10065330"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Help them grow comfortable being different from the world. </a:t>
            </a:r>
            <a:endParaRPr lang="en-US" sz="4800" b="1" dirty="0">
              <a:solidFill>
                <a:srgbClr val="F1EEFB"/>
              </a:solidFill>
            </a:endParaRPr>
          </a:p>
        </p:txBody>
      </p:sp>
      <p:sp>
        <p:nvSpPr>
          <p:cNvPr id="5" name="TextBox 4">
            <a:extLst>
              <a:ext uri="{FF2B5EF4-FFF2-40B4-BE49-F238E27FC236}">
                <a16:creationId xmlns:a16="http://schemas.microsoft.com/office/drawing/2014/main" id="{5C36B17B-ED8A-8467-7B44-4DACDF37F41A}"/>
              </a:ext>
            </a:extLst>
          </p:cNvPr>
          <p:cNvSpPr txBox="1"/>
          <p:nvPr/>
        </p:nvSpPr>
        <p:spPr>
          <a:xfrm>
            <a:off x="369515" y="3051688"/>
            <a:ext cx="11452970" cy="3539430"/>
          </a:xfrm>
          <a:prstGeom prst="rect">
            <a:avLst/>
          </a:prstGeom>
          <a:solidFill>
            <a:srgbClr val="1B698C"/>
          </a:solidFill>
        </p:spPr>
        <p:txBody>
          <a:bodyPr wrap="square">
            <a:spAutoFit/>
          </a:bodyPr>
          <a:lstStyle/>
          <a:p>
            <a:pPr algn="ct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Snapcha</a:t>
            </a:r>
            <a:r>
              <a:rPr lang="en-US" sz="3200" dirty="0">
                <a:solidFill>
                  <a:srgbClr val="F2EEFB"/>
                </a:solidFill>
                <a:latin typeface="Aptos" panose="020B0004020202020204" pitchFamily="34" charset="0"/>
                <a:ea typeface="Aptos" panose="020B0004020202020204" pitchFamily="34" charset="0"/>
                <a:cs typeface="Times New Roman" panose="02020603050405020304" pitchFamily="18" charset="0"/>
              </a:rPr>
              <a:t>t </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“also has </a:t>
            </a:r>
            <a:r>
              <a:rPr lang="en-US" sz="3200" dirty="0" err="1">
                <a:solidFill>
                  <a:srgbClr val="F2EEFB"/>
                </a:solidFill>
                <a:effectLst/>
                <a:latin typeface="Aptos" panose="020B0004020202020204" pitchFamily="34" charset="0"/>
                <a:ea typeface="Aptos" panose="020B0004020202020204" pitchFamily="34" charset="0"/>
                <a:cs typeface="Times New Roman" panose="02020603050405020304" pitchFamily="18" charset="0"/>
              </a:rPr>
              <a:t>Snapstreaks</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the number of days two users have snapped each other—a supposed measure of the strength of a friendship. When I ask middle and high school students how many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do </a:t>
            </a:r>
            <a:r>
              <a:rPr lang="en-US" sz="3200" dirty="0" err="1">
                <a:solidFill>
                  <a:srgbClr val="FFFF00"/>
                </a:solidFill>
                <a:effectLst/>
                <a:latin typeface="Aptos" panose="020B0004020202020204" pitchFamily="34" charset="0"/>
                <a:ea typeface="Aptos" panose="020B0004020202020204" pitchFamily="34" charset="0"/>
                <a:cs typeface="Times New Roman" panose="02020603050405020304" pitchFamily="18" charset="0"/>
              </a:rPr>
              <a:t>Snapstreaks</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about a third of their hands go up. When I ask how many really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like </a:t>
            </a:r>
            <a:r>
              <a:rPr lang="en-US" sz="3200" dirty="0" err="1">
                <a:solidFill>
                  <a:srgbClr val="FFFF00"/>
                </a:solidFill>
                <a:effectLst/>
                <a:latin typeface="Aptos" panose="020B0004020202020204" pitchFamily="34" charset="0"/>
                <a:ea typeface="Aptos" panose="020B0004020202020204" pitchFamily="34" charset="0"/>
                <a:cs typeface="Times New Roman" panose="02020603050405020304" pitchFamily="18" charset="0"/>
              </a:rPr>
              <a:t>Snapstreaks</a:t>
            </a:r>
            <a:r>
              <a:rPr lang="en-US" sz="3200" dirty="0">
                <a:solidFill>
                  <a:srgbClr val="F2EEFB"/>
                </a:solidFill>
                <a:effectLst/>
                <a:latin typeface="Aptos" panose="020B0004020202020204" pitchFamily="34" charset="0"/>
                <a:ea typeface="Aptos" panose="020B0004020202020204" pitchFamily="34" charset="0"/>
                <a:cs typeface="Times New Roman" panose="02020603050405020304" pitchFamily="18" charset="0"/>
              </a:rPr>
              <a:t>, nearly all of the hands go down. </a:t>
            </a:r>
            <a:r>
              <a:rPr lang="en-US" sz="32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It’s the classic addict’s narrative: They’re doing something even though they don’t really like it. They’re trapped.”</a:t>
            </a:r>
            <a:endParaRPr lang="en-US" sz="3200" dirty="0">
              <a:solidFill>
                <a:srgbClr val="FFFF00"/>
              </a:solidFill>
            </a:endParaRPr>
          </a:p>
        </p:txBody>
      </p:sp>
      <p:sp>
        <p:nvSpPr>
          <p:cNvPr id="4" name="Rectangle 3">
            <a:extLst>
              <a:ext uri="{FF2B5EF4-FFF2-40B4-BE49-F238E27FC236}">
                <a16:creationId xmlns:a16="http://schemas.microsoft.com/office/drawing/2014/main" id="{9D783EC4-6AF6-13DC-6308-43DC30EAB06B}"/>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298688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704A4-E088-6EA6-3173-196F7E23F18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F3139A-FD1E-FEDD-85AD-221B213A8BB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A2E263C-329D-4324-9953-8BBDC7F9FB06}"/>
              </a:ext>
            </a:extLst>
          </p:cNvPr>
          <p:cNvSpPr/>
          <p:nvPr/>
        </p:nvSpPr>
        <p:spPr>
          <a:xfrm>
            <a:off x="0" y="1"/>
            <a:ext cx="12192000" cy="903217"/>
          </a:xfrm>
          <a:prstGeom prst="rect">
            <a:avLst/>
          </a:prstGeom>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854202A-2C76-081A-CB87-EE9550272660}"/>
              </a:ext>
            </a:extLst>
          </p:cNvPr>
          <p:cNvSpPr txBox="1"/>
          <p:nvPr/>
        </p:nvSpPr>
        <p:spPr>
          <a:xfrm>
            <a:off x="1063336" y="4877576"/>
            <a:ext cx="10065330"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Help them grow comfortable being </a:t>
            </a:r>
            <a:r>
              <a:rPr lang="en-US" sz="4800" b="1" dirty="0">
                <a:solidFill>
                  <a:srgbClr val="FFFF00"/>
                </a:solidFill>
                <a:latin typeface="Aptos" panose="020B0004020202020204" pitchFamily="34" charset="0"/>
                <a:ea typeface="Aptos" panose="020B0004020202020204" pitchFamily="34" charset="0"/>
                <a:cs typeface="Times New Roman" panose="02020603050405020304" pitchFamily="18" charset="0"/>
              </a:rPr>
              <a:t>different</a:t>
            </a: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 from the world. </a:t>
            </a:r>
            <a:endParaRPr lang="en-US" sz="4800" b="1" dirty="0">
              <a:solidFill>
                <a:srgbClr val="F1EEFB"/>
              </a:solidFill>
            </a:endParaRPr>
          </a:p>
        </p:txBody>
      </p:sp>
      <p:sp>
        <p:nvSpPr>
          <p:cNvPr id="4" name="TextBox 3">
            <a:extLst>
              <a:ext uri="{FF2B5EF4-FFF2-40B4-BE49-F238E27FC236}">
                <a16:creationId xmlns:a16="http://schemas.microsoft.com/office/drawing/2014/main" id="{D71A074B-A670-CE23-03DA-12C690E69789}"/>
              </a:ext>
            </a:extLst>
          </p:cNvPr>
          <p:cNvSpPr txBox="1"/>
          <p:nvPr/>
        </p:nvSpPr>
        <p:spPr>
          <a:xfrm>
            <a:off x="1063336" y="3029570"/>
            <a:ext cx="10065329"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Teach your sons and daughters</a:t>
            </a:r>
            <a:b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b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to be </a:t>
            </a:r>
            <a:r>
              <a:rPr lang="en-US" sz="4800" b="1" dirty="0">
                <a:solidFill>
                  <a:srgbClr val="FFFF00"/>
                </a:solidFill>
                <a:latin typeface="Aptos" panose="020B0004020202020204" pitchFamily="34" charset="0"/>
                <a:ea typeface="Aptos" panose="020B0004020202020204" pitchFamily="34" charset="0"/>
                <a:cs typeface="Times New Roman" panose="02020603050405020304" pitchFamily="18" charset="0"/>
              </a:rPr>
              <a:t>pure</a:t>
            </a: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 </a:t>
            </a:r>
            <a:endParaRPr lang="en-US" sz="4800" b="1" dirty="0">
              <a:solidFill>
                <a:srgbClr val="F1EEFB"/>
              </a:solidFill>
            </a:endParaRPr>
          </a:p>
        </p:txBody>
      </p:sp>
      <p:sp>
        <p:nvSpPr>
          <p:cNvPr id="8" name="TextBox 7">
            <a:extLst>
              <a:ext uri="{FF2B5EF4-FFF2-40B4-BE49-F238E27FC236}">
                <a16:creationId xmlns:a16="http://schemas.microsoft.com/office/drawing/2014/main" id="{A51D54A9-DD3C-7E5F-1D97-D541908D161F}"/>
              </a:ext>
            </a:extLst>
          </p:cNvPr>
          <p:cNvSpPr txBox="1"/>
          <p:nvPr/>
        </p:nvSpPr>
        <p:spPr>
          <a:xfrm>
            <a:off x="1063336" y="1181564"/>
            <a:ext cx="10065329" cy="1569660"/>
          </a:xfrm>
          <a:prstGeom prst="rect">
            <a:avLst/>
          </a:prstGeom>
          <a:gradFill>
            <a:gsLst>
              <a:gs pos="0">
                <a:srgbClr val="696275"/>
              </a:gs>
              <a:gs pos="100000">
                <a:srgbClr val="181C1C"/>
              </a:gs>
              <a:gs pos="51000">
                <a:srgbClr val="825464"/>
              </a:gs>
            </a:gsLst>
            <a:lin ang="5400000" scaled="1"/>
          </a:gradFill>
          <a:ln w="38100">
            <a:solidFill>
              <a:srgbClr val="F1EEFB"/>
            </a:solidFill>
          </a:ln>
        </p:spPr>
        <p:txBody>
          <a:bodyPr wrap="square">
            <a:spAutoFit/>
          </a:bodyPr>
          <a:lstStyle/>
          <a:p>
            <a:pPr algn="ct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Make sure your daughters and sons know how </a:t>
            </a:r>
            <a:r>
              <a:rPr lang="en-US" sz="4800" b="1" dirty="0">
                <a:solidFill>
                  <a:srgbClr val="FFFF00"/>
                </a:solidFill>
                <a:latin typeface="Aptos" panose="020B0004020202020204" pitchFamily="34" charset="0"/>
                <a:ea typeface="Aptos" panose="020B0004020202020204" pitchFamily="34" charset="0"/>
                <a:cs typeface="Times New Roman" panose="02020603050405020304" pitchFamily="18" charset="0"/>
              </a:rPr>
              <a:t>valuable</a:t>
            </a:r>
            <a:r>
              <a:rPr lang="en-US" sz="4800" b="1" dirty="0">
                <a:solidFill>
                  <a:srgbClr val="F1EEFB"/>
                </a:solidFill>
                <a:latin typeface="Aptos" panose="020B0004020202020204" pitchFamily="34" charset="0"/>
                <a:ea typeface="Aptos" panose="020B0004020202020204" pitchFamily="34" charset="0"/>
                <a:cs typeface="Times New Roman" panose="02020603050405020304" pitchFamily="18" charset="0"/>
              </a:rPr>
              <a:t> they are. </a:t>
            </a:r>
            <a:endParaRPr lang="en-US" sz="4800" b="1" dirty="0">
              <a:solidFill>
                <a:srgbClr val="F1EEFB"/>
              </a:solidFill>
            </a:endParaRPr>
          </a:p>
        </p:txBody>
      </p:sp>
      <p:sp>
        <p:nvSpPr>
          <p:cNvPr id="5" name="Rectangle 4">
            <a:extLst>
              <a:ext uri="{FF2B5EF4-FFF2-40B4-BE49-F238E27FC236}">
                <a16:creationId xmlns:a16="http://schemas.microsoft.com/office/drawing/2014/main" id="{8D1F0985-79D0-7742-287C-9270CA9F1410}"/>
              </a:ext>
            </a:extLst>
          </p:cNvPr>
          <p:cNvSpPr/>
          <p:nvPr/>
        </p:nvSpPr>
        <p:spPr>
          <a:xfrm>
            <a:off x="27830" y="72221"/>
            <a:ext cx="12136341" cy="830997"/>
          </a:xfrm>
          <a:prstGeom prst="rect">
            <a:avLst/>
          </a:prstGeom>
          <a:noFill/>
        </p:spPr>
        <p:txBody>
          <a:bodyPr wrap="square" lIns="91440" tIns="45720" rIns="91440" bIns="45720">
            <a:spAutoFit/>
          </a:bodyPr>
          <a:lstStyle/>
          <a:p>
            <a:pPr algn="ctr"/>
            <a:r>
              <a:rPr lang="en-US" sz="4800" b="0" cap="none" spc="0" dirty="0">
                <a:ln w="0"/>
                <a:solidFill>
                  <a:srgbClr val="EDEBF5"/>
                </a:solidFill>
                <a:effectLst/>
                <a:latin typeface="Aptos ExtraBold" panose="020B0004020202020204" pitchFamily="34" charset="0"/>
              </a:rPr>
              <a:t>HELPING MY KIDS HANDLE SOCIAL MEDIA</a:t>
            </a:r>
            <a:endParaRPr lang="en-US" sz="4800" b="0" i="1" cap="none" spc="0" dirty="0">
              <a:ln w="0"/>
              <a:solidFill>
                <a:srgbClr val="EDEBF5"/>
              </a:solidFill>
              <a:effectLst/>
              <a:latin typeface="Aptos ExtraBold" panose="020B0004020202020204" pitchFamily="34" charset="0"/>
            </a:endParaRPr>
          </a:p>
        </p:txBody>
      </p:sp>
    </p:spTree>
    <p:extLst>
      <p:ext uri="{BB962C8B-B14F-4D97-AF65-F5344CB8AC3E}">
        <p14:creationId xmlns:p14="http://schemas.microsoft.com/office/powerpoint/2010/main" val="117626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698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2E3A56-1F6E-16D7-D8BD-8E015E6048A0}"/>
              </a:ext>
            </a:extLst>
          </p:cNvPr>
          <p:cNvSpPr txBox="1"/>
          <p:nvPr/>
        </p:nvSpPr>
        <p:spPr>
          <a:xfrm>
            <a:off x="298450" y="699344"/>
            <a:ext cx="11595100" cy="5078313"/>
          </a:xfrm>
          <a:prstGeom prst="rect">
            <a:avLst/>
          </a:prstGeom>
          <a:noFill/>
        </p:spPr>
        <p:txBody>
          <a:bodyPr wrap="square">
            <a:spAutoFit/>
          </a:bodyPr>
          <a:lstStyle/>
          <a:p>
            <a:pPr marL="0" marR="0" algn="ctr">
              <a:buNone/>
            </a:pPr>
            <a:r>
              <a:rPr lang="en-US"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“When Alexis Spence was 11, she opened an Instagram account on her iPad without her parents knowing. As Alexis consumed more and more </a:t>
            </a:r>
            <a:r>
              <a:rPr lang="en-US"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a:t>
            </a:r>
            <a:r>
              <a:rPr lang="en-US" sz="36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thinspiration’ content, she began starving herself. By 15, she had developed a severe eating disorder and spent time in a residential treatment center as she battled anorexia and suicidal thoughts. Alexis survived, but still struggles with mental health issues and was not able to leave home for college.”</a:t>
            </a:r>
            <a:endParaRPr lang="en-US" sz="4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4E97930-1AEE-DE0F-84CA-B26A42658087}"/>
              </a:ext>
            </a:extLst>
          </p:cNvPr>
          <p:cNvSpPr txBox="1"/>
          <p:nvPr/>
        </p:nvSpPr>
        <p:spPr>
          <a:xfrm>
            <a:off x="0" y="6334780"/>
            <a:ext cx="12192000" cy="523220"/>
          </a:xfrm>
          <a:prstGeom prst="rect">
            <a:avLst/>
          </a:prstGeom>
          <a:noFill/>
        </p:spPr>
        <p:txBody>
          <a:bodyPr wrap="square">
            <a:spAutoFit/>
          </a:bodyPr>
          <a:lstStyle/>
          <a:p>
            <a:pPr algn="ctr"/>
            <a:r>
              <a:rPr lang="en-US" sz="2800" dirty="0">
                <a:solidFill>
                  <a:schemeClr val="bg1"/>
                </a:solidFill>
              </a:rPr>
              <a:t>Dr. Jean M. Twenge. </a:t>
            </a:r>
            <a:r>
              <a:rPr lang="en-US" sz="2800" i="1" dirty="0">
                <a:solidFill>
                  <a:schemeClr val="bg1"/>
                </a:solidFill>
              </a:rPr>
              <a:t>10 Rules for Raising Kids in a High-Tech World</a:t>
            </a:r>
            <a:r>
              <a:rPr lang="en-US" sz="2800" dirty="0">
                <a:solidFill>
                  <a:schemeClr val="bg1"/>
                </a:solidFill>
              </a:rPr>
              <a:t>. </a:t>
            </a:r>
            <a:endParaRPr lang="en-US" sz="5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0371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698C"/>
        </a:solidFill>
        <a:effectLst/>
      </p:bgPr>
    </p:bg>
    <p:spTree>
      <p:nvGrpSpPr>
        <p:cNvPr id="1" name="">
          <a:extLst>
            <a:ext uri="{FF2B5EF4-FFF2-40B4-BE49-F238E27FC236}">
              <a16:creationId xmlns:a16="http://schemas.microsoft.com/office/drawing/2014/main" id="{A85542C6-2BF6-829A-A5CB-A6337CF6F8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6083C91-BA59-6F33-B4AE-4C340C8B3D04}"/>
              </a:ext>
            </a:extLst>
          </p:cNvPr>
          <p:cNvSpPr txBox="1"/>
          <p:nvPr/>
        </p:nvSpPr>
        <p:spPr>
          <a:xfrm>
            <a:off x="298450" y="619711"/>
            <a:ext cx="11595100" cy="5262979"/>
          </a:xfrm>
          <a:prstGeom prst="rect">
            <a:avLst/>
          </a:prstGeom>
          <a:noFill/>
        </p:spPr>
        <p:txBody>
          <a:bodyPr wrap="square">
            <a:spAutoFit/>
          </a:bodyPr>
          <a:lstStyle/>
          <a:p>
            <a:pPr algn="ctr"/>
            <a:r>
              <a:rPr lang="en-US" sz="4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r>
              <a:rPr lang="en-US" sz="4800" b="1" dirty="0">
                <a:solidFill>
                  <a:schemeClr val="bg1"/>
                </a:solidFill>
              </a:rPr>
              <a:t>A blackmailer posing as a teen girl talked a 15-year-old Utah boy into sending nude pictures of himself on Snapchat. The user threatened to send screenshots of the images to his friends and family unless he paid $200. He was so devastated he took his own life.</a:t>
            </a:r>
            <a:r>
              <a:rPr lang="en-US" sz="4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A7D8FE66-A346-2281-A4CA-28484259237D}"/>
              </a:ext>
            </a:extLst>
          </p:cNvPr>
          <p:cNvSpPr txBox="1"/>
          <p:nvPr/>
        </p:nvSpPr>
        <p:spPr>
          <a:xfrm>
            <a:off x="0" y="6334780"/>
            <a:ext cx="12192000" cy="523220"/>
          </a:xfrm>
          <a:prstGeom prst="rect">
            <a:avLst/>
          </a:prstGeom>
          <a:noFill/>
        </p:spPr>
        <p:txBody>
          <a:bodyPr wrap="square">
            <a:spAutoFit/>
          </a:bodyPr>
          <a:lstStyle/>
          <a:p>
            <a:pPr algn="ctr"/>
            <a:r>
              <a:rPr lang="en-US" sz="2800" dirty="0">
                <a:solidFill>
                  <a:schemeClr val="bg1"/>
                </a:solidFill>
              </a:rPr>
              <a:t>Dr. Jean M. Twenge. </a:t>
            </a:r>
            <a:r>
              <a:rPr lang="en-US" sz="2800" i="1" dirty="0">
                <a:solidFill>
                  <a:schemeClr val="bg1"/>
                </a:solidFill>
              </a:rPr>
              <a:t>10 Rules for Raising Kids in a High-Tech World</a:t>
            </a:r>
            <a:r>
              <a:rPr lang="en-US" sz="2800" dirty="0">
                <a:solidFill>
                  <a:schemeClr val="bg1"/>
                </a:solidFill>
              </a:rPr>
              <a:t>. </a:t>
            </a:r>
            <a:endParaRPr lang="en-US" sz="5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840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698C"/>
        </a:solidFill>
        <a:effectLst/>
      </p:bgPr>
    </p:bg>
    <p:spTree>
      <p:nvGrpSpPr>
        <p:cNvPr id="1" name="">
          <a:extLst>
            <a:ext uri="{FF2B5EF4-FFF2-40B4-BE49-F238E27FC236}">
              <a16:creationId xmlns:a16="http://schemas.microsoft.com/office/drawing/2014/main" id="{BF55AA5C-F30A-FD65-DBCF-8275605C4D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49B842-FBF0-E576-4DB6-A9D124C3D5A6}"/>
              </a:ext>
            </a:extLst>
          </p:cNvPr>
          <p:cNvSpPr txBox="1"/>
          <p:nvPr/>
        </p:nvSpPr>
        <p:spPr>
          <a:xfrm>
            <a:off x="298450" y="717421"/>
            <a:ext cx="11595100" cy="5016758"/>
          </a:xfrm>
          <a:prstGeom prst="rect">
            <a:avLst/>
          </a:prstGeom>
          <a:noFill/>
        </p:spPr>
        <p:txBody>
          <a:bodyPr wrap="square">
            <a:spAutoFit/>
          </a:bodyPr>
          <a:lstStyle/>
          <a:p>
            <a:pPr algn="ctr"/>
            <a:r>
              <a:rPr lang="en-U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Selena Rodriquez opened an Instagram account when she was 10 and before long was using it at all hours of the day and night. When she wasn’t on Instagram, she was on Snapchat. Several adult men asked her to send nude pictures and videos of herself. Selena was eventually hospitalized for depression and self-harm. At the age of 11, she died by suicide.” </a:t>
            </a:r>
          </a:p>
        </p:txBody>
      </p:sp>
      <p:sp>
        <p:nvSpPr>
          <p:cNvPr id="4" name="TextBox 3">
            <a:extLst>
              <a:ext uri="{FF2B5EF4-FFF2-40B4-BE49-F238E27FC236}">
                <a16:creationId xmlns:a16="http://schemas.microsoft.com/office/drawing/2014/main" id="{FC0740F2-B487-BCD3-3B33-E58AA867DB90}"/>
              </a:ext>
            </a:extLst>
          </p:cNvPr>
          <p:cNvSpPr txBox="1"/>
          <p:nvPr/>
        </p:nvSpPr>
        <p:spPr>
          <a:xfrm>
            <a:off x="0" y="6334780"/>
            <a:ext cx="12192000" cy="523220"/>
          </a:xfrm>
          <a:prstGeom prst="rect">
            <a:avLst/>
          </a:prstGeom>
          <a:noFill/>
        </p:spPr>
        <p:txBody>
          <a:bodyPr wrap="square">
            <a:spAutoFit/>
          </a:bodyPr>
          <a:lstStyle/>
          <a:p>
            <a:pPr algn="ctr"/>
            <a:r>
              <a:rPr lang="en-US" sz="2800" dirty="0">
                <a:solidFill>
                  <a:schemeClr val="bg1"/>
                </a:solidFill>
              </a:rPr>
              <a:t>Dr. Jean M. Twenge. </a:t>
            </a:r>
            <a:r>
              <a:rPr lang="en-US" sz="2800" i="1" dirty="0">
                <a:solidFill>
                  <a:schemeClr val="bg1"/>
                </a:solidFill>
              </a:rPr>
              <a:t>10 Rules for Raising Kids in a High-Tech World</a:t>
            </a:r>
            <a:r>
              <a:rPr lang="en-US" sz="2800" dirty="0">
                <a:solidFill>
                  <a:schemeClr val="bg1"/>
                </a:solidFill>
              </a:rPr>
              <a:t>. </a:t>
            </a:r>
            <a:endParaRPr lang="en-US" sz="5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08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9EB24-1D91-7A00-2176-863825F52018}"/>
              </a:ext>
            </a:extLst>
          </p:cNvPr>
          <p:cNvPicPr>
            <a:picLocks noChangeAspect="1"/>
          </p:cNvPicPr>
          <p:nvPr/>
        </p:nvPicPr>
        <p:blipFill>
          <a:blip r:embed="rId2"/>
          <a:stretch>
            <a:fillRect/>
          </a:stretch>
        </p:blipFill>
        <p:spPr>
          <a:xfrm>
            <a:off x="1538968" y="-1"/>
            <a:ext cx="9114064" cy="5844521"/>
          </a:xfrm>
          <a:prstGeom prst="rect">
            <a:avLst/>
          </a:prstGeom>
        </p:spPr>
      </p:pic>
      <p:sp>
        <p:nvSpPr>
          <p:cNvPr id="6" name="TextBox 5">
            <a:extLst>
              <a:ext uri="{FF2B5EF4-FFF2-40B4-BE49-F238E27FC236}">
                <a16:creationId xmlns:a16="http://schemas.microsoft.com/office/drawing/2014/main" id="{5B330FDB-51E7-49C4-AFD4-D5D838650595}"/>
              </a:ext>
            </a:extLst>
          </p:cNvPr>
          <p:cNvSpPr txBox="1"/>
          <p:nvPr/>
        </p:nvSpPr>
        <p:spPr>
          <a:xfrm>
            <a:off x="0" y="5719227"/>
            <a:ext cx="12192000" cy="1138773"/>
          </a:xfrm>
          <a:prstGeom prst="rect">
            <a:avLst/>
          </a:prstGeom>
          <a:noFill/>
        </p:spPr>
        <p:txBody>
          <a:bodyPr wrap="square">
            <a:spAutoFit/>
          </a:bodyPr>
          <a:lstStyle/>
          <a:p>
            <a:pPr algn="ctr"/>
            <a:r>
              <a:rPr lang="en-US" sz="3200" dirty="0">
                <a:solidFill>
                  <a:srgbClr val="FF0000"/>
                </a:solidFill>
              </a:rPr>
              <a:t>Symptoms of depression, U.S. teens, 1991−2023</a:t>
            </a:r>
          </a:p>
          <a:p>
            <a:pPr algn="ctr"/>
            <a:r>
              <a:rPr lang="en-US" dirty="0"/>
              <a:t>Source: Monitoring the Future survey of 8th, 10th, and 12th graders</a:t>
            </a:r>
          </a:p>
          <a:p>
            <a:pPr algn="ctr"/>
            <a:r>
              <a:rPr lang="en-US" dirty="0"/>
              <a:t>Jean M. Twenge, PhD. </a:t>
            </a:r>
            <a:r>
              <a:rPr lang="en-US" i="1" dirty="0"/>
              <a:t>10 Rules for Raising Kids in a High-Tech World</a:t>
            </a:r>
            <a:endParaRPr lang="en-US" dirty="0"/>
          </a:p>
        </p:txBody>
      </p:sp>
    </p:spTree>
    <p:extLst>
      <p:ext uri="{BB962C8B-B14F-4D97-AF65-F5344CB8AC3E}">
        <p14:creationId xmlns:p14="http://schemas.microsoft.com/office/powerpoint/2010/main" val="123735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92E95-5435-3D07-BC5C-0B91C954832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BB900A5-0983-78FA-9739-E1C780EE4EA5}"/>
              </a:ext>
            </a:extLst>
          </p:cNvPr>
          <p:cNvSpPr txBox="1"/>
          <p:nvPr/>
        </p:nvSpPr>
        <p:spPr>
          <a:xfrm>
            <a:off x="0" y="5226784"/>
            <a:ext cx="12192000" cy="1631216"/>
          </a:xfrm>
          <a:prstGeom prst="rect">
            <a:avLst/>
          </a:prstGeom>
          <a:noFill/>
        </p:spPr>
        <p:txBody>
          <a:bodyPr wrap="square">
            <a:spAutoFit/>
          </a:bodyPr>
          <a:lstStyle/>
          <a:p>
            <a:pPr algn="ctr"/>
            <a:r>
              <a:rPr lang="en-US" sz="3200" dirty="0">
                <a:solidFill>
                  <a:srgbClr val="FF0000"/>
                </a:solidFill>
              </a:rPr>
              <a:t>Percent of U.S. teens who get together with their friends</a:t>
            </a:r>
            <a:br>
              <a:rPr lang="en-US" sz="3200" dirty="0">
                <a:solidFill>
                  <a:srgbClr val="FF0000"/>
                </a:solidFill>
              </a:rPr>
            </a:br>
            <a:r>
              <a:rPr lang="en-US" sz="3200" dirty="0">
                <a:solidFill>
                  <a:srgbClr val="FF0000"/>
                </a:solidFill>
              </a:rPr>
              <a:t>almost every day, 1976−2017</a:t>
            </a:r>
          </a:p>
          <a:p>
            <a:pPr algn="ctr"/>
            <a:r>
              <a:rPr lang="en-US" dirty="0"/>
              <a:t>Source: Monitoring the Future survey of 8th, 10th, and 12th graders</a:t>
            </a:r>
          </a:p>
          <a:p>
            <a:pPr algn="ctr"/>
            <a:r>
              <a:rPr lang="en-US" dirty="0"/>
              <a:t>Jean M. Twenge, PhD. </a:t>
            </a:r>
            <a:r>
              <a:rPr lang="en-US" i="1" dirty="0"/>
              <a:t>10 Rules for Raising Kids in a High-Tech World</a:t>
            </a:r>
            <a:endParaRPr lang="en-US" dirty="0"/>
          </a:p>
        </p:txBody>
      </p:sp>
      <p:pic>
        <p:nvPicPr>
          <p:cNvPr id="2" name="Picture 1">
            <a:extLst>
              <a:ext uri="{FF2B5EF4-FFF2-40B4-BE49-F238E27FC236}">
                <a16:creationId xmlns:a16="http://schemas.microsoft.com/office/drawing/2014/main" id="{2048DA0E-FD70-A2D6-214C-745AEF59C363}"/>
              </a:ext>
            </a:extLst>
          </p:cNvPr>
          <p:cNvPicPr>
            <a:picLocks noChangeAspect="1"/>
          </p:cNvPicPr>
          <p:nvPr/>
        </p:nvPicPr>
        <p:blipFill>
          <a:blip r:embed="rId2"/>
          <a:stretch>
            <a:fillRect/>
          </a:stretch>
        </p:blipFill>
        <p:spPr>
          <a:xfrm>
            <a:off x="2020623" y="-1"/>
            <a:ext cx="8150755" cy="5226785"/>
          </a:xfrm>
          <a:prstGeom prst="rect">
            <a:avLst/>
          </a:prstGeom>
        </p:spPr>
      </p:pic>
    </p:spTree>
    <p:extLst>
      <p:ext uri="{BB962C8B-B14F-4D97-AF65-F5344CB8AC3E}">
        <p14:creationId xmlns:p14="http://schemas.microsoft.com/office/powerpoint/2010/main" val="302672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BA298-485E-C9FF-0EBB-AB67F114181D}"/>
              </a:ext>
            </a:extLst>
          </p:cNvPr>
          <p:cNvPicPr>
            <a:picLocks noChangeAspect="1"/>
          </p:cNvPicPr>
          <p:nvPr/>
        </p:nvPicPr>
        <p:blipFill>
          <a:blip r:embed="rId2"/>
          <a:stretch>
            <a:fillRect/>
          </a:stretch>
        </p:blipFill>
        <p:spPr>
          <a:xfrm>
            <a:off x="1612664" y="0"/>
            <a:ext cx="8966673" cy="5750004"/>
          </a:xfrm>
          <a:prstGeom prst="rect">
            <a:avLst/>
          </a:prstGeom>
        </p:spPr>
      </p:pic>
      <p:sp>
        <p:nvSpPr>
          <p:cNvPr id="5" name="TextBox 4">
            <a:extLst>
              <a:ext uri="{FF2B5EF4-FFF2-40B4-BE49-F238E27FC236}">
                <a16:creationId xmlns:a16="http://schemas.microsoft.com/office/drawing/2014/main" id="{2C1D6A80-A139-BE88-E469-0621591B4F7B}"/>
              </a:ext>
            </a:extLst>
          </p:cNvPr>
          <p:cNvSpPr txBox="1"/>
          <p:nvPr/>
        </p:nvSpPr>
        <p:spPr>
          <a:xfrm>
            <a:off x="0" y="5750004"/>
            <a:ext cx="12192000" cy="1107996"/>
          </a:xfrm>
          <a:prstGeom prst="rect">
            <a:avLst/>
          </a:prstGeom>
          <a:noFill/>
        </p:spPr>
        <p:txBody>
          <a:bodyPr wrap="square">
            <a:spAutoFit/>
          </a:bodyPr>
          <a:lstStyle/>
          <a:p>
            <a:pPr algn="ctr"/>
            <a:r>
              <a:rPr lang="en-US" sz="3000" dirty="0">
                <a:solidFill>
                  <a:srgbClr val="FF0000"/>
                </a:solidFill>
              </a:rPr>
              <a:t>Rates of clinical-level depression, U.S. 12- to 17-year-olds, 2005−2023</a:t>
            </a:r>
          </a:p>
          <a:p>
            <a:pPr algn="ctr"/>
            <a:r>
              <a:rPr lang="en-US" dirty="0"/>
              <a:t>Source: National Survey on Drug Use and Health</a:t>
            </a:r>
          </a:p>
          <a:p>
            <a:pPr algn="ctr"/>
            <a:r>
              <a:rPr lang="en-US" dirty="0"/>
              <a:t>Jean M. Twenge, PhD. </a:t>
            </a:r>
            <a:r>
              <a:rPr lang="en-US" i="1" dirty="0"/>
              <a:t>10 Rules for Raising Kids in a High-Tech World</a:t>
            </a:r>
            <a:endParaRPr lang="en-US" dirty="0"/>
          </a:p>
        </p:txBody>
      </p:sp>
    </p:spTree>
    <p:extLst>
      <p:ext uri="{BB962C8B-B14F-4D97-AF65-F5344CB8AC3E}">
        <p14:creationId xmlns:p14="http://schemas.microsoft.com/office/powerpoint/2010/main" val="136359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6B6B41-4720-8124-7EA6-C60A06FEEBE7}"/>
              </a:ext>
            </a:extLst>
          </p:cNvPr>
          <p:cNvPicPr>
            <a:picLocks noChangeAspect="1"/>
          </p:cNvPicPr>
          <p:nvPr/>
        </p:nvPicPr>
        <p:blipFill>
          <a:blip r:embed="rId2"/>
          <a:stretch>
            <a:fillRect/>
          </a:stretch>
        </p:blipFill>
        <p:spPr>
          <a:xfrm>
            <a:off x="2091082" y="-1"/>
            <a:ext cx="8009836" cy="5719227"/>
          </a:xfrm>
          <a:prstGeom prst="rect">
            <a:avLst/>
          </a:prstGeom>
        </p:spPr>
      </p:pic>
      <p:sp>
        <p:nvSpPr>
          <p:cNvPr id="4" name="TextBox 3">
            <a:extLst>
              <a:ext uri="{FF2B5EF4-FFF2-40B4-BE49-F238E27FC236}">
                <a16:creationId xmlns:a16="http://schemas.microsoft.com/office/drawing/2014/main" id="{1AF4DB76-63CA-4A0E-C596-C6FA9FF59A24}"/>
              </a:ext>
            </a:extLst>
          </p:cNvPr>
          <p:cNvSpPr txBox="1"/>
          <p:nvPr/>
        </p:nvSpPr>
        <p:spPr>
          <a:xfrm>
            <a:off x="0" y="5719227"/>
            <a:ext cx="12192000" cy="1138773"/>
          </a:xfrm>
          <a:prstGeom prst="rect">
            <a:avLst/>
          </a:prstGeom>
          <a:noFill/>
        </p:spPr>
        <p:txBody>
          <a:bodyPr wrap="square">
            <a:spAutoFit/>
          </a:bodyPr>
          <a:lstStyle/>
          <a:p>
            <a:pPr algn="ctr"/>
            <a:r>
              <a:rPr lang="en-US" sz="3200" dirty="0">
                <a:solidFill>
                  <a:srgbClr val="FF0000"/>
                </a:solidFill>
              </a:rPr>
              <a:t>Social media use and depression, UK teens</a:t>
            </a:r>
          </a:p>
          <a:p>
            <a:pPr algn="ctr"/>
            <a:r>
              <a:rPr lang="en-US" dirty="0"/>
              <a:t>Source: Kelly et al. (2019), Millennium Cohort Study</a:t>
            </a:r>
          </a:p>
          <a:p>
            <a:pPr algn="ctr"/>
            <a:r>
              <a:rPr lang="en-US" dirty="0"/>
              <a:t>Jean M. Twenge, PhD. </a:t>
            </a:r>
            <a:r>
              <a:rPr lang="en-US" i="1" dirty="0"/>
              <a:t>10 Rules for Raising Kids in a High-Tech World</a:t>
            </a:r>
            <a:endParaRPr lang="en-US" dirty="0"/>
          </a:p>
        </p:txBody>
      </p:sp>
    </p:spTree>
    <p:extLst>
      <p:ext uri="{BB962C8B-B14F-4D97-AF65-F5344CB8AC3E}">
        <p14:creationId xmlns:p14="http://schemas.microsoft.com/office/powerpoint/2010/main" val="169620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698C"/>
        </a:solidFill>
        <a:effectLst/>
      </p:bgPr>
    </p:bg>
    <p:spTree>
      <p:nvGrpSpPr>
        <p:cNvPr id="1" name="">
          <a:extLst>
            <a:ext uri="{FF2B5EF4-FFF2-40B4-BE49-F238E27FC236}">
              <a16:creationId xmlns:a16="http://schemas.microsoft.com/office/drawing/2014/main" id="{78B7D2D7-4CC7-7B88-988F-738F7316171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7950BC-3D40-A583-CFAA-91A3303BF57C}"/>
              </a:ext>
            </a:extLst>
          </p:cNvPr>
          <p:cNvSpPr txBox="1"/>
          <p:nvPr/>
        </p:nvSpPr>
        <p:spPr>
          <a:xfrm>
            <a:off x="0" y="0"/>
            <a:ext cx="12192000" cy="6294031"/>
          </a:xfrm>
          <a:prstGeom prst="rect">
            <a:avLst/>
          </a:prstGeom>
          <a:noFill/>
        </p:spPr>
        <p:txBody>
          <a:bodyPr wrap="square">
            <a:spAutoFit/>
          </a:bodyPr>
          <a:lstStyle/>
          <a:p>
            <a:pPr algn="ctr"/>
            <a: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“When people cut back on social media for a few weeks, they end up happier and less depressed compared to those who keep using social media as they always have. A study of Danish families found that after </a:t>
            </a:r>
            <a:r>
              <a:rPr lang="en-US" sz="31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two weeks </a:t>
            </a:r>
            <a: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with minimal access to screens, kids and teens were less angry and less depressed compared to a control group who did not change their screen use. These studies are experiments (also known as randomized controlled trials), the gold standard in science for showing causation because people are randomly assigned to either cut back on social media time or not, which equalizes extraneous factors. These studies mean </a:t>
            </a:r>
            <a:r>
              <a:rPr lang="en-US" sz="31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social media causes depression</a:t>
            </a:r>
            <a: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not just that the two are linked. In June 2024, the U.S. Surgeon General called for </a:t>
            </a:r>
            <a:r>
              <a:rPr lang="en-US" sz="31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warning labels</a:t>
            </a:r>
            <a:r>
              <a:rPr lang="en-US" sz="31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to be placed on social media to make parents aware of their potential harm to teens’ mental health.” </a:t>
            </a:r>
          </a:p>
        </p:txBody>
      </p:sp>
      <p:sp>
        <p:nvSpPr>
          <p:cNvPr id="4" name="TextBox 3">
            <a:extLst>
              <a:ext uri="{FF2B5EF4-FFF2-40B4-BE49-F238E27FC236}">
                <a16:creationId xmlns:a16="http://schemas.microsoft.com/office/drawing/2014/main" id="{56EAF0FA-A0B6-5867-6D1F-4ED29B56EF0C}"/>
              </a:ext>
            </a:extLst>
          </p:cNvPr>
          <p:cNvSpPr txBox="1"/>
          <p:nvPr/>
        </p:nvSpPr>
        <p:spPr>
          <a:xfrm>
            <a:off x="0" y="6334780"/>
            <a:ext cx="12192000" cy="523220"/>
          </a:xfrm>
          <a:prstGeom prst="rect">
            <a:avLst/>
          </a:prstGeom>
          <a:noFill/>
        </p:spPr>
        <p:txBody>
          <a:bodyPr wrap="square">
            <a:spAutoFit/>
          </a:bodyPr>
          <a:lstStyle/>
          <a:p>
            <a:pPr algn="ctr"/>
            <a:r>
              <a:rPr lang="en-US" sz="2800" dirty="0">
                <a:solidFill>
                  <a:schemeClr val="bg1"/>
                </a:solidFill>
              </a:rPr>
              <a:t>Dr. Jean M. Twenge. </a:t>
            </a:r>
            <a:r>
              <a:rPr lang="en-US" sz="2800" i="1" dirty="0">
                <a:solidFill>
                  <a:schemeClr val="bg1"/>
                </a:solidFill>
              </a:rPr>
              <a:t>10 Rules for Raising Kids in a High-Tech World</a:t>
            </a:r>
            <a:r>
              <a:rPr lang="en-US" sz="2800" dirty="0">
                <a:solidFill>
                  <a:schemeClr val="bg1"/>
                </a:solidFill>
              </a:rPr>
              <a:t>. </a:t>
            </a:r>
            <a:endParaRPr lang="en-US" sz="5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6898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47D0B55-A675-6946-AEF1-848076B8BB2F}" vid="{15AB3C0B-898D-4D4C-B854-A17B8856A212}"/>
    </a:ext>
  </a:extLst>
</a:theme>
</file>

<file path=docProps/app.xml><?xml version="1.0" encoding="utf-8"?>
<Properties xmlns="http://schemas.openxmlformats.org/officeDocument/2006/extended-properties" xmlns:vt="http://schemas.openxmlformats.org/officeDocument/2006/docPropsVTypes">
  <Template>Office Theme</Template>
  <TotalTime>1224</TotalTime>
  <Words>1093</Words>
  <Application>Microsoft Macintosh PowerPoint</Application>
  <PresentationFormat>Widescreen</PresentationFormat>
  <Paragraphs>43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Aptos ExtraBold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Watson</dc:creator>
  <cp:lastModifiedBy>David Watson</cp:lastModifiedBy>
  <cp:revision>2</cp:revision>
  <dcterms:created xsi:type="dcterms:W3CDTF">2025-10-17T16:20:54Z</dcterms:created>
  <dcterms:modified xsi:type="dcterms:W3CDTF">2026-06-03T20:41:35Z</dcterms:modified>
</cp:coreProperties>
</file>