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588" r:id="rId3"/>
    <p:sldId id="586" r:id="rId4"/>
    <p:sldId id="587" r:id="rId5"/>
    <p:sldId id="584" r:id="rId6"/>
    <p:sldId id="585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B6D87"/>
    <a:srgbClr val="C9777F"/>
    <a:srgbClr val="DA8087"/>
    <a:srgbClr val="E65057"/>
    <a:srgbClr val="AB7359"/>
    <a:srgbClr val="B59FC0"/>
    <a:srgbClr val="CDB7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21CE9E3-0356-BC45-B802-37583D3D8A75}" v="40" dt="2025-08-08T20:51:11.38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727"/>
    <p:restoredTop sz="94670"/>
  </p:normalViewPr>
  <p:slideViewPr>
    <p:cSldViewPr snapToGrid="0">
      <p:cViewPr varScale="1">
        <p:scale>
          <a:sx n="117" d="100"/>
          <a:sy n="117" d="100"/>
        </p:scale>
        <p:origin x="1088" y="1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microsoft.com/office/2015/10/relationships/revisionInfo" Target="revisionInfo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DA12EC-CCC7-D636-A614-0CBC781DCD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5D99A7-FAE0-D447-5384-B2DDE3C723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1E4BC4-82C4-B366-ABD9-9CC90EE126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CD5BF-34D3-794E-BF30-6D0A5CF095B1}" type="datetimeFigureOut">
              <a:rPr lang="en-US" smtClean="0"/>
              <a:t>6/3/26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D86204-5AD9-E9DF-3B3D-7B22D9899E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C284A1-6C12-EE97-5FAF-F3411C68D3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24FC6-ECD4-6247-ABE4-17990A50AC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6745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7C7BFC-3E07-914C-63D8-3385B0D5F8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BD1D04-EA6B-0A25-BC18-0B81806B7A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C26C14-75EE-756B-4003-E14B715B00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CD5BF-34D3-794E-BF30-6D0A5CF095B1}" type="datetimeFigureOut">
              <a:rPr lang="en-US" smtClean="0"/>
              <a:t>6/3/26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6F39F0-A79B-88C9-3157-420C389C0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6075DD-FC74-B8D2-49BC-B76580389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24FC6-ECD4-6247-ABE4-17990A50AC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8767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22BA415-FD6B-A77C-25C0-DD6186AF23D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96CA90-B8A0-A624-BCEC-E14AF6BBC9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095679-B495-0842-25E6-432CABC0A1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CD5BF-34D3-794E-BF30-6D0A5CF095B1}" type="datetimeFigureOut">
              <a:rPr lang="en-US" smtClean="0"/>
              <a:t>6/3/26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398D51-D510-DB1B-FC2B-56F815F7C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31FF80-E1A4-4A86-4CBB-358E12CB5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24FC6-ECD4-6247-ABE4-17990A50AC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5090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39443E-774F-2850-A2EC-F34E459356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8888B3-DC4B-53CA-5922-11A57E4FC1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997042-149C-EA2A-2DBD-20AB3848C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CD5BF-34D3-794E-BF30-6D0A5CF095B1}" type="datetimeFigureOut">
              <a:rPr lang="en-US" smtClean="0"/>
              <a:t>6/3/26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57C91D-5B37-7231-B0B2-D59A489A6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A08310-0B18-A353-1BF7-E0E0AFFB6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24FC6-ECD4-6247-ABE4-17990A50AC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0138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A643E7-D754-DA69-AEB5-3C84C00D4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90F86D-D3AB-9A19-BE25-D775D1D85D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9BDB49-74A0-3EFE-F9DD-462E9D921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CD5BF-34D3-794E-BF30-6D0A5CF095B1}" type="datetimeFigureOut">
              <a:rPr lang="en-US" smtClean="0"/>
              <a:t>6/3/26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BB00BF-EED1-1338-C574-FBF16DB81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F2B517-5FFA-948A-53A5-33FA6BE77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24FC6-ECD4-6247-ABE4-17990A50AC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8057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93AAE7-6CD8-FAC0-C094-76F23C5807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E914A1-B69C-CC0D-3229-D1938B620B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6A3028-9A2F-FFEA-DAE1-4D0DBE7054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8C5589-DDDD-A422-F702-4E0FBBB494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CD5BF-34D3-794E-BF30-6D0A5CF095B1}" type="datetimeFigureOut">
              <a:rPr lang="en-US" smtClean="0"/>
              <a:t>6/3/26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63C191-F1A1-BE7B-1F1F-09C8A5172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2857F4-C9DD-367B-F559-62CE9CBD0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24FC6-ECD4-6247-ABE4-17990A50AC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3031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73A55-131A-A87A-D21B-7837E5CAD9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120E94-265B-8810-5F6E-DFA1203411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55AE4E-FFFD-E422-42F0-D70CD8B0F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0DA5ED5-7590-7DCE-CD7C-5EFA1DB8BC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809FA52-37F3-B732-BFC3-DB4D89F415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BDFF76B-86AD-A675-2934-6CBBA9DA5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CD5BF-34D3-794E-BF30-6D0A5CF095B1}" type="datetimeFigureOut">
              <a:rPr lang="en-US" smtClean="0"/>
              <a:t>6/3/26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2CC04E2-AA80-1EDE-DE94-FEC83C5770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0574F25-4299-0062-2341-1707292C3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24FC6-ECD4-6247-ABE4-17990A50AC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4693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23D51E-F8F1-ED6B-C708-1352587103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50BC13A-33B6-DE36-F50D-A606D27F81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CD5BF-34D3-794E-BF30-6D0A5CF095B1}" type="datetimeFigureOut">
              <a:rPr lang="en-US" smtClean="0"/>
              <a:t>6/3/26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C5F2C2-3A7F-F043-42A9-5085490387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33C69D-29B9-AA8C-CB0B-5B621A2BC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24FC6-ECD4-6247-ABE4-17990A50AC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7831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DBF4E59-9614-5E2B-D884-D920A7F97B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CD5BF-34D3-794E-BF30-6D0A5CF095B1}" type="datetimeFigureOut">
              <a:rPr lang="en-US" smtClean="0"/>
              <a:t>6/3/26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B2CF04C-8A57-EC91-1FC5-56EE7BA0AC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6EEFD3-F0A1-5BDB-98DB-1D30E97AD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24FC6-ECD4-6247-ABE4-17990A50AC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9282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D775FC-C33D-5D5B-3543-881A848AAE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E5BDBF-E60C-5A4C-10FF-1B19019E71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8ADA09-9E00-60A6-3602-6D485BE291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A52FB3-9997-E670-36C6-68C35C648A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CD5BF-34D3-794E-BF30-6D0A5CF095B1}" type="datetimeFigureOut">
              <a:rPr lang="en-US" smtClean="0"/>
              <a:t>6/3/26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9999AD-0F90-8118-239E-6E393FE4A9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C6A4B4-E12E-6982-6B8D-F86D8620B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24FC6-ECD4-6247-ABE4-17990A50AC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7899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4A56EA-CFFA-CBA1-D30D-FEE7FD9F6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2B36260-3A41-A536-2C31-641F611F5A2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4707CB-01F5-6B7A-6B9E-347021F427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43A11C-B993-3075-91D9-1AD8219187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CD5BF-34D3-794E-BF30-6D0A5CF095B1}" type="datetimeFigureOut">
              <a:rPr lang="en-US" smtClean="0"/>
              <a:t>6/3/26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5EC84B-85DB-5FFE-F8A6-AA764D6365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DFC860-D970-C1B7-211E-3AC6512650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24FC6-ECD4-6247-ABE4-17990A50AC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37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54C464-FC32-F990-BA97-900C4D03E7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75EE5F-D028-8129-27F1-2C58FA7CB2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F94C80-EB72-9F74-8D13-D476D414F0B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2BCD5BF-34D3-794E-BF30-6D0A5CF095B1}" type="datetimeFigureOut">
              <a:rPr lang="en-US" smtClean="0"/>
              <a:t>6/3/26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72EFA5-F38E-E186-57FA-EC27787EB6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D25E5B-C7A0-AFA3-3697-E7A237A8E9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6524FC6-ECD4-6247-ABE4-17990A50AC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692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DB7A4"/>
            </a:gs>
            <a:gs pos="52000">
              <a:srgbClr val="B59FC0"/>
            </a:gs>
            <a:gs pos="99000">
              <a:srgbClr val="AB735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E495A0F-C922-782E-9791-A4A49759862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1654" t="19626" r="1113" b="51757"/>
          <a:stretch>
            <a:fillRect/>
          </a:stretch>
        </p:blipFill>
        <p:spPr>
          <a:xfrm>
            <a:off x="1" y="-1"/>
            <a:ext cx="12192000" cy="68580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093673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DB7A4"/>
            </a:gs>
            <a:gs pos="52000">
              <a:srgbClr val="B59FC0"/>
            </a:gs>
            <a:gs pos="99000">
              <a:srgbClr val="AB7359"/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45B5735-0407-9DA7-7BBA-11F84AFCCE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C69197C-97E0-C1CA-95C1-7BF48EDB91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096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EC51AAB-C6DC-0099-D1BE-9D62B3A550B3}"/>
              </a:ext>
            </a:extLst>
          </p:cNvPr>
          <p:cNvSpPr/>
          <p:nvPr/>
        </p:nvSpPr>
        <p:spPr>
          <a:xfrm>
            <a:off x="1464027" y="0"/>
            <a:ext cx="926394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glow rad="88900">
                    <a:schemeClr val="tx1"/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The Ethiopian Eunuch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21FD503-D1F5-12D5-A4FA-8376C4CE2A75}"/>
              </a:ext>
            </a:extLst>
          </p:cNvPr>
          <p:cNvSpPr txBox="1"/>
          <p:nvPr/>
        </p:nvSpPr>
        <p:spPr>
          <a:xfrm>
            <a:off x="6274245" y="1099444"/>
            <a:ext cx="5681536" cy="1077218"/>
          </a:xfrm>
          <a:prstGeom prst="rect">
            <a:avLst/>
          </a:prstGeom>
          <a:solidFill>
            <a:srgbClr val="E65057"/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b="1" cap="none" spc="0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</a:rPr>
              <a:t>This man was serious about serving God! </a:t>
            </a:r>
            <a:endParaRPr lang="en-US" sz="32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F4BA2ED-89AE-627B-C8EB-50C8F16DD647}"/>
              </a:ext>
            </a:extLst>
          </p:cNvPr>
          <p:cNvSpPr/>
          <p:nvPr/>
        </p:nvSpPr>
        <p:spPr>
          <a:xfrm>
            <a:off x="1246513" y="5952718"/>
            <a:ext cx="360297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i="1" cap="none" spc="0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glow rad="88900">
                    <a:schemeClr val="tx1"/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Acts 8:26-40</a:t>
            </a:r>
          </a:p>
        </p:txBody>
      </p:sp>
    </p:spTree>
    <p:extLst>
      <p:ext uri="{BB962C8B-B14F-4D97-AF65-F5344CB8AC3E}">
        <p14:creationId xmlns:p14="http://schemas.microsoft.com/office/powerpoint/2010/main" val="577616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DB7A4"/>
            </a:gs>
            <a:gs pos="52000">
              <a:srgbClr val="B59FC0"/>
            </a:gs>
            <a:gs pos="99000">
              <a:srgbClr val="AB7359"/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28F1B57-D6F5-670B-A00B-D9F873B0ED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A5A5123-E040-0AD9-4658-93B03DBE26C2}"/>
              </a:ext>
            </a:extLst>
          </p:cNvPr>
          <p:cNvSpPr/>
          <p:nvPr/>
        </p:nvSpPr>
        <p:spPr>
          <a:xfrm>
            <a:off x="1288920" y="0"/>
            <a:ext cx="9614170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glow rad="88900">
                    <a:schemeClr val="tx1"/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The Great Isaiah Scroll</a:t>
            </a:r>
          </a:p>
          <a:p>
            <a:pPr algn="ctr"/>
            <a:r>
              <a:rPr lang="en-US" sz="4800" b="1" i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glow rad="88900">
                    <a:schemeClr val="tx1"/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(part of the Dead Sea Scrolls)</a:t>
            </a:r>
            <a:endParaRPr lang="en-US" sz="4800" b="1" i="1" cap="none" spc="0" dirty="0">
              <a:ln w="10160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glow rad="88900">
                  <a:schemeClr val="tx1"/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A9C59E4-A57C-0C65-6C22-C07AE02853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083" y="2176598"/>
            <a:ext cx="11827835" cy="3735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4789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DB7A4"/>
            </a:gs>
            <a:gs pos="52000">
              <a:srgbClr val="B59FC0"/>
            </a:gs>
            <a:gs pos="99000">
              <a:srgbClr val="AB7359"/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52D5652-6022-3E62-0FC7-C0AD13D694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33C49F0-E311-0C83-3EDA-AEE35298CE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096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7F5E2A0-EAB5-6BF7-D4B4-AF8D177AFF1C}"/>
              </a:ext>
            </a:extLst>
          </p:cNvPr>
          <p:cNvSpPr/>
          <p:nvPr/>
        </p:nvSpPr>
        <p:spPr>
          <a:xfrm>
            <a:off x="1464027" y="0"/>
            <a:ext cx="926394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glow rad="88900">
                    <a:schemeClr val="tx1"/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The Ethiopian Eunuch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DE3BF6A-8F5D-31C3-3D45-A0EB3867EF12}"/>
              </a:ext>
            </a:extLst>
          </p:cNvPr>
          <p:cNvSpPr txBox="1"/>
          <p:nvPr/>
        </p:nvSpPr>
        <p:spPr>
          <a:xfrm>
            <a:off x="6274245" y="1099444"/>
            <a:ext cx="5681536" cy="1077218"/>
          </a:xfrm>
          <a:prstGeom prst="rect">
            <a:avLst/>
          </a:prstGeom>
          <a:solidFill>
            <a:srgbClr val="E65057"/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b="1" cap="none" spc="0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</a:rPr>
              <a:t>This man was serious about serving God! </a:t>
            </a:r>
            <a:endParaRPr lang="en-US" sz="3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1C2B95-D279-A2D8-6A67-A412256CBA77}"/>
              </a:ext>
            </a:extLst>
          </p:cNvPr>
          <p:cNvSpPr txBox="1"/>
          <p:nvPr/>
        </p:nvSpPr>
        <p:spPr>
          <a:xfrm>
            <a:off x="6274245" y="2420171"/>
            <a:ext cx="5681536" cy="1077218"/>
          </a:xfrm>
          <a:prstGeom prst="rect">
            <a:avLst/>
          </a:prstGeom>
          <a:solidFill>
            <a:srgbClr val="E65057"/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b="1" cap="none" spc="0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</a:rPr>
              <a:t>The OT mysteries are revealed in the NT. </a:t>
            </a:r>
            <a:endParaRPr lang="en-US" sz="32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80A41D-7154-3C4E-37FB-82E9815132AF}"/>
              </a:ext>
            </a:extLst>
          </p:cNvPr>
          <p:cNvSpPr txBox="1"/>
          <p:nvPr/>
        </p:nvSpPr>
        <p:spPr>
          <a:xfrm>
            <a:off x="6274245" y="3740898"/>
            <a:ext cx="5681536" cy="1077218"/>
          </a:xfrm>
          <a:prstGeom prst="rect">
            <a:avLst/>
          </a:prstGeom>
          <a:solidFill>
            <a:srgbClr val="E65057"/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b="1" cap="none" spc="0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</a:rPr>
              <a:t>Philip preached Jesus and the man wanted to be baptized. </a:t>
            </a:r>
            <a:endParaRPr lang="en-US" sz="32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481CADF-0180-1CEF-B36F-5E0BD8AAC409}"/>
              </a:ext>
            </a:extLst>
          </p:cNvPr>
          <p:cNvSpPr/>
          <p:nvPr/>
        </p:nvSpPr>
        <p:spPr>
          <a:xfrm>
            <a:off x="1246513" y="5952718"/>
            <a:ext cx="360297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i="1" cap="none" spc="0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glow rad="88900">
                    <a:schemeClr val="tx1"/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Acts 8:26-40</a:t>
            </a:r>
          </a:p>
        </p:txBody>
      </p:sp>
    </p:spTree>
    <p:extLst>
      <p:ext uri="{BB962C8B-B14F-4D97-AF65-F5344CB8AC3E}">
        <p14:creationId xmlns:p14="http://schemas.microsoft.com/office/powerpoint/2010/main" val="342425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DB7A4"/>
            </a:gs>
            <a:gs pos="52000">
              <a:srgbClr val="B59FC0"/>
            </a:gs>
            <a:gs pos="99000">
              <a:srgbClr val="AB7359"/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E4BB199-F404-E286-4506-59D9EF6C24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0">
            <a:extLst>
              <a:ext uri="{FF2B5EF4-FFF2-40B4-BE49-F238E27FC236}">
                <a16:creationId xmlns:a16="http://schemas.microsoft.com/office/drawing/2014/main" id="{16CAD984-69A7-B122-D8BD-1C6803F5CA0A}"/>
              </a:ext>
            </a:extLst>
          </p:cNvPr>
          <p:cNvSpPr/>
          <p:nvPr/>
        </p:nvSpPr>
        <p:spPr>
          <a:xfrm>
            <a:off x="358141" y="263913"/>
            <a:ext cx="5306106" cy="3894827"/>
          </a:xfrm>
          <a:custGeom>
            <a:avLst/>
            <a:gdLst>
              <a:gd name="connsiteX0" fmla="*/ 0 w 2654056"/>
              <a:gd name="connsiteY0" fmla="*/ 241353 h 2413532"/>
              <a:gd name="connsiteX1" fmla="*/ 241353 w 2654056"/>
              <a:gd name="connsiteY1" fmla="*/ 0 h 2413532"/>
              <a:gd name="connsiteX2" fmla="*/ 2412703 w 2654056"/>
              <a:gd name="connsiteY2" fmla="*/ 0 h 2413532"/>
              <a:gd name="connsiteX3" fmla="*/ 2654056 w 2654056"/>
              <a:gd name="connsiteY3" fmla="*/ 241353 h 2413532"/>
              <a:gd name="connsiteX4" fmla="*/ 2654056 w 2654056"/>
              <a:gd name="connsiteY4" fmla="*/ 2172179 h 2413532"/>
              <a:gd name="connsiteX5" fmla="*/ 2412703 w 2654056"/>
              <a:gd name="connsiteY5" fmla="*/ 2413532 h 2413532"/>
              <a:gd name="connsiteX6" fmla="*/ 241353 w 2654056"/>
              <a:gd name="connsiteY6" fmla="*/ 2413532 h 2413532"/>
              <a:gd name="connsiteX7" fmla="*/ 0 w 2654056"/>
              <a:gd name="connsiteY7" fmla="*/ 2172179 h 2413532"/>
              <a:gd name="connsiteX8" fmla="*/ 0 w 2654056"/>
              <a:gd name="connsiteY8" fmla="*/ 241353 h 2413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54056" h="2413532">
                <a:moveTo>
                  <a:pt x="0" y="241353"/>
                </a:moveTo>
                <a:cubicBezTo>
                  <a:pt x="0" y="108057"/>
                  <a:pt x="108057" y="0"/>
                  <a:pt x="241353" y="0"/>
                </a:cubicBezTo>
                <a:lnTo>
                  <a:pt x="2412703" y="0"/>
                </a:lnTo>
                <a:cubicBezTo>
                  <a:pt x="2545999" y="0"/>
                  <a:pt x="2654056" y="108057"/>
                  <a:pt x="2654056" y="241353"/>
                </a:cubicBezTo>
                <a:lnTo>
                  <a:pt x="2654056" y="2172179"/>
                </a:lnTo>
                <a:cubicBezTo>
                  <a:pt x="2654056" y="2305475"/>
                  <a:pt x="2545999" y="2413532"/>
                  <a:pt x="2412703" y="2413532"/>
                </a:cubicBezTo>
                <a:lnTo>
                  <a:pt x="241353" y="2413532"/>
                </a:lnTo>
                <a:cubicBezTo>
                  <a:pt x="108057" y="2413532"/>
                  <a:pt x="0" y="2305475"/>
                  <a:pt x="0" y="2172179"/>
                </a:cubicBezTo>
                <a:lnTo>
                  <a:pt x="0" y="241353"/>
                </a:lnTo>
                <a:close/>
              </a:path>
            </a:pathLst>
          </a:custGeom>
          <a:solidFill>
            <a:srgbClr val="C9777F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9270" tIns="139270" rIns="139270" bIns="139270" numCol="1" spcCol="1270" anchor="ctr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600" kern="1200" dirty="0"/>
              <a:t>“preaching the word... proclaiming Christ”</a:t>
            </a:r>
            <a:br>
              <a:rPr lang="en-US" sz="3600" kern="1200" dirty="0"/>
            </a:br>
            <a:r>
              <a:rPr lang="en-US" sz="3600" kern="1200" dirty="0"/>
              <a:t>(8:4-5)</a:t>
            </a:r>
          </a:p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600" kern="1200" dirty="0"/>
              <a:t>“preaching the good news about the kingdom of God and the name of Jesus Christ” (8:12)</a:t>
            </a: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150CBC03-3C8C-6CA4-31D4-2595CB579BA5}"/>
              </a:ext>
            </a:extLst>
          </p:cNvPr>
          <p:cNvSpPr/>
          <p:nvPr/>
        </p:nvSpPr>
        <p:spPr>
          <a:xfrm>
            <a:off x="6085031" y="1882223"/>
            <a:ext cx="562660" cy="658206"/>
          </a:xfrm>
          <a:custGeom>
            <a:avLst/>
            <a:gdLst>
              <a:gd name="connsiteX0" fmla="*/ 0 w 562660"/>
              <a:gd name="connsiteY0" fmla="*/ 131641 h 658206"/>
              <a:gd name="connsiteX1" fmla="*/ 281330 w 562660"/>
              <a:gd name="connsiteY1" fmla="*/ 131641 h 658206"/>
              <a:gd name="connsiteX2" fmla="*/ 281330 w 562660"/>
              <a:gd name="connsiteY2" fmla="*/ 0 h 658206"/>
              <a:gd name="connsiteX3" fmla="*/ 562660 w 562660"/>
              <a:gd name="connsiteY3" fmla="*/ 329103 h 658206"/>
              <a:gd name="connsiteX4" fmla="*/ 281330 w 562660"/>
              <a:gd name="connsiteY4" fmla="*/ 658206 h 658206"/>
              <a:gd name="connsiteX5" fmla="*/ 281330 w 562660"/>
              <a:gd name="connsiteY5" fmla="*/ 526565 h 658206"/>
              <a:gd name="connsiteX6" fmla="*/ 0 w 562660"/>
              <a:gd name="connsiteY6" fmla="*/ 526565 h 658206"/>
              <a:gd name="connsiteX7" fmla="*/ 0 w 562660"/>
              <a:gd name="connsiteY7" fmla="*/ 131641 h 658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62660" h="658206">
                <a:moveTo>
                  <a:pt x="0" y="131641"/>
                </a:moveTo>
                <a:lnTo>
                  <a:pt x="281330" y="131641"/>
                </a:lnTo>
                <a:lnTo>
                  <a:pt x="281330" y="0"/>
                </a:lnTo>
                <a:lnTo>
                  <a:pt x="562660" y="329103"/>
                </a:lnTo>
                <a:lnTo>
                  <a:pt x="281330" y="658206"/>
                </a:lnTo>
                <a:lnTo>
                  <a:pt x="281330" y="526565"/>
                </a:lnTo>
                <a:lnTo>
                  <a:pt x="0" y="526565"/>
                </a:lnTo>
                <a:lnTo>
                  <a:pt x="0" y="131641"/>
                </a:lnTo>
                <a:close/>
              </a:path>
            </a:pathLst>
          </a:custGeom>
          <a:gradFill flip="none" rotWithShape="1">
            <a:gsLst>
              <a:gs pos="100000">
                <a:srgbClr val="7B6D87"/>
              </a:gs>
              <a:gs pos="0">
                <a:srgbClr val="C9777F"/>
              </a:gs>
            </a:gsLst>
            <a:lin ang="0" scaled="1"/>
            <a:tileRect/>
          </a:gradFill>
          <a:ln w="38100">
            <a:solidFill>
              <a:schemeClr val="bg1"/>
            </a:solidFill>
          </a:ln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131641" rIns="168798" bIns="131641" numCol="1" spcCol="1270" anchor="ctr" anchorCtr="0">
            <a:noAutofit/>
          </a:bodyPr>
          <a:lstStyle/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1400" kern="1200" dirty="0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15C5BADB-25AC-6B93-2D6B-A8832ACD3471}"/>
              </a:ext>
            </a:extLst>
          </p:cNvPr>
          <p:cNvSpPr/>
          <p:nvPr/>
        </p:nvSpPr>
        <p:spPr>
          <a:xfrm>
            <a:off x="7068476" y="263913"/>
            <a:ext cx="4826341" cy="3894827"/>
          </a:xfrm>
          <a:custGeom>
            <a:avLst/>
            <a:gdLst>
              <a:gd name="connsiteX0" fmla="*/ 0 w 2654056"/>
              <a:gd name="connsiteY0" fmla="*/ 241353 h 2413532"/>
              <a:gd name="connsiteX1" fmla="*/ 241353 w 2654056"/>
              <a:gd name="connsiteY1" fmla="*/ 0 h 2413532"/>
              <a:gd name="connsiteX2" fmla="*/ 2412703 w 2654056"/>
              <a:gd name="connsiteY2" fmla="*/ 0 h 2413532"/>
              <a:gd name="connsiteX3" fmla="*/ 2654056 w 2654056"/>
              <a:gd name="connsiteY3" fmla="*/ 241353 h 2413532"/>
              <a:gd name="connsiteX4" fmla="*/ 2654056 w 2654056"/>
              <a:gd name="connsiteY4" fmla="*/ 2172179 h 2413532"/>
              <a:gd name="connsiteX5" fmla="*/ 2412703 w 2654056"/>
              <a:gd name="connsiteY5" fmla="*/ 2413532 h 2413532"/>
              <a:gd name="connsiteX6" fmla="*/ 241353 w 2654056"/>
              <a:gd name="connsiteY6" fmla="*/ 2413532 h 2413532"/>
              <a:gd name="connsiteX7" fmla="*/ 0 w 2654056"/>
              <a:gd name="connsiteY7" fmla="*/ 2172179 h 2413532"/>
              <a:gd name="connsiteX8" fmla="*/ 0 w 2654056"/>
              <a:gd name="connsiteY8" fmla="*/ 241353 h 2413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54056" h="2413532">
                <a:moveTo>
                  <a:pt x="0" y="241353"/>
                </a:moveTo>
                <a:cubicBezTo>
                  <a:pt x="0" y="108057"/>
                  <a:pt x="108057" y="0"/>
                  <a:pt x="241353" y="0"/>
                </a:cubicBezTo>
                <a:lnTo>
                  <a:pt x="2412703" y="0"/>
                </a:lnTo>
                <a:cubicBezTo>
                  <a:pt x="2545999" y="0"/>
                  <a:pt x="2654056" y="108057"/>
                  <a:pt x="2654056" y="241353"/>
                </a:cubicBezTo>
                <a:lnTo>
                  <a:pt x="2654056" y="2172179"/>
                </a:lnTo>
                <a:cubicBezTo>
                  <a:pt x="2654056" y="2305475"/>
                  <a:pt x="2545999" y="2413532"/>
                  <a:pt x="2412703" y="2413532"/>
                </a:cubicBezTo>
                <a:lnTo>
                  <a:pt x="241353" y="2413532"/>
                </a:lnTo>
                <a:cubicBezTo>
                  <a:pt x="108057" y="2413532"/>
                  <a:pt x="0" y="2305475"/>
                  <a:pt x="0" y="2172179"/>
                </a:cubicBezTo>
                <a:lnTo>
                  <a:pt x="0" y="241353"/>
                </a:lnTo>
                <a:close/>
              </a:path>
            </a:pathLst>
          </a:custGeom>
          <a:solidFill>
            <a:srgbClr val="7B6D87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3">
              <a:hueOff val="4117163"/>
              <a:satOff val="24712"/>
              <a:lumOff val="18825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2130" tIns="162130" rIns="162130" bIns="162130" numCol="1" spcCol="1270" anchor="ctr" anchorCtr="0">
            <a:no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4400" kern="1200" dirty="0"/>
              <a:t>“they were being baptized, men and women alike” (8:12)</a:t>
            </a: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282DD300-2272-27A4-9543-2C18FBB03191}"/>
              </a:ext>
            </a:extLst>
          </p:cNvPr>
          <p:cNvSpPr/>
          <p:nvPr/>
        </p:nvSpPr>
        <p:spPr>
          <a:xfrm>
            <a:off x="358141" y="4282441"/>
            <a:ext cx="5306106" cy="2343133"/>
          </a:xfrm>
          <a:custGeom>
            <a:avLst/>
            <a:gdLst>
              <a:gd name="connsiteX0" fmla="*/ 0 w 2654056"/>
              <a:gd name="connsiteY0" fmla="*/ 159243 h 1592433"/>
              <a:gd name="connsiteX1" fmla="*/ 159243 w 2654056"/>
              <a:gd name="connsiteY1" fmla="*/ 0 h 1592433"/>
              <a:gd name="connsiteX2" fmla="*/ 2494813 w 2654056"/>
              <a:gd name="connsiteY2" fmla="*/ 0 h 1592433"/>
              <a:gd name="connsiteX3" fmla="*/ 2654056 w 2654056"/>
              <a:gd name="connsiteY3" fmla="*/ 159243 h 1592433"/>
              <a:gd name="connsiteX4" fmla="*/ 2654056 w 2654056"/>
              <a:gd name="connsiteY4" fmla="*/ 1433190 h 1592433"/>
              <a:gd name="connsiteX5" fmla="*/ 2494813 w 2654056"/>
              <a:gd name="connsiteY5" fmla="*/ 1592433 h 1592433"/>
              <a:gd name="connsiteX6" fmla="*/ 159243 w 2654056"/>
              <a:gd name="connsiteY6" fmla="*/ 1592433 h 1592433"/>
              <a:gd name="connsiteX7" fmla="*/ 0 w 2654056"/>
              <a:gd name="connsiteY7" fmla="*/ 1433190 h 1592433"/>
              <a:gd name="connsiteX8" fmla="*/ 0 w 2654056"/>
              <a:gd name="connsiteY8" fmla="*/ 159243 h 1592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54056" h="1592433">
                <a:moveTo>
                  <a:pt x="0" y="159243"/>
                </a:moveTo>
                <a:cubicBezTo>
                  <a:pt x="0" y="71296"/>
                  <a:pt x="71296" y="0"/>
                  <a:pt x="159243" y="0"/>
                </a:cubicBezTo>
                <a:lnTo>
                  <a:pt x="2494813" y="0"/>
                </a:lnTo>
                <a:cubicBezTo>
                  <a:pt x="2582760" y="0"/>
                  <a:pt x="2654056" y="71296"/>
                  <a:pt x="2654056" y="159243"/>
                </a:cubicBezTo>
                <a:lnTo>
                  <a:pt x="2654056" y="1433190"/>
                </a:lnTo>
                <a:cubicBezTo>
                  <a:pt x="2654056" y="1521137"/>
                  <a:pt x="2582760" y="1592433"/>
                  <a:pt x="2494813" y="1592433"/>
                </a:cubicBezTo>
                <a:lnTo>
                  <a:pt x="159243" y="1592433"/>
                </a:lnTo>
                <a:cubicBezTo>
                  <a:pt x="71296" y="1592433"/>
                  <a:pt x="0" y="1521137"/>
                  <a:pt x="0" y="1433190"/>
                </a:cubicBezTo>
                <a:lnTo>
                  <a:pt x="0" y="159243"/>
                </a:lnTo>
                <a:close/>
              </a:path>
            </a:pathLst>
          </a:custGeom>
          <a:solidFill>
            <a:srgbClr val="C9777F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4271" tIns="134271" rIns="134271" bIns="134271" numCol="1" spcCol="1270" anchor="ctr" anchorCtr="0">
            <a:noAutofit/>
          </a:bodyPr>
          <a:lstStyle/>
          <a:p>
            <a:pPr marL="0" lvl="0" indent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4000" kern="1200" dirty="0"/>
              <a:t>“he preached Jesus</a:t>
            </a:r>
            <a:br>
              <a:rPr lang="en-US" sz="4000" kern="1200" dirty="0"/>
            </a:br>
            <a:r>
              <a:rPr lang="en-US" sz="4000" kern="1200" dirty="0"/>
              <a:t>to him” (8:35)</a:t>
            </a: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9C50B404-FD62-0FDA-4535-76B03DF6C2A4}"/>
              </a:ext>
            </a:extLst>
          </p:cNvPr>
          <p:cNvSpPr/>
          <p:nvPr/>
        </p:nvSpPr>
        <p:spPr>
          <a:xfrm>
            <a:off x="6096000" y="5124903"/>
            <a:ext cx="562660" cy="658206"/>
          </a:xfrm>
          <a:custGeom>
            <a:avLst/>
            <a:gdLst>
              <a:gd name="connsiteX0" fmla="*/ 0 w 562660"/>
              <a:gd name="connsiteY0" fmla="*/ 131641 h 658206"/>
              <a:gd name="connsiteX1" fmla="*/ 281330 w 562660"/>
              <a:gd name="connsiteY1" fmla="*/ 131641 h 658206"/>
              <a:gd name="connsiteX2" fmla="*/ 281330 w 562660"/>
              <a:gd name="connsiteY2" fmla="*/ 0 h 658206"/>
              <a:gd name="connsiteX3" fmla="*/ 562660 w 562660"/>
              <a:gd name="connsiteY3" fmla="*/ 329103 h 658206"/>
              <a:gd name="connsiteX4" fmla="*/ 281330 w 562660"/>
              <a:gd name="connsiteY4" fmla="*/ 658206 h 658206"/>
              <a:gd name="connsiteX5" fmla="*/ 281330 w 562660"/>
              <a:gd name="connsiteY5" fmla="*/ 526565 h 658206"/>
              <a:gd name="connsiteX6" fmla="*/ 0 w 562660"/>
              <a:gd name="connsiteY6" fmla="*/ 526565 h 658206"/>
              <a:gd name="connsiteX7" fmla="*/ 0 w 562660"/>
              <a:gd name="connsiteY7" fmla="*/ 131641 h 658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62660" h="658206">
                <a:moveTo>
                  <a:pt x="0" y="131641"/>
                </a:moveTo>
                <a:lnTo>
                  <a:pt x="281330" y="131641"/>
                </a:lnTo>
                <a:lnTo>
                  <a:pt x="281330" y="0"/>
                </a:lnTo>
                <a:lnTo>
                  <a:pt x="562660" y="329103"/>
                </a:lnTo>
                <a:lnTo>
                  <a:pt x="281330" y="658206"/>
                </a:lnTo>
                <a:lnTo>
                  <a:pt x="281330" y="526565"/>
                </a:lnTo>
                <a:lnTo>
                  <a:pt x="0" y="526565"/>
                </a:lnTo>
                <a:lnTo>
                  <a:pt x="0" y="131641"/>
                </a:lnTo>
                <a:close/>
              </a:path>
            </a:pathLst>
          </a:custGeom>
          <a:gradFill flip="none" rotWithShape="1">
            <a:gsLst>
              <a:gs pos="100000">
                <a:srgbClr val="7B6D87"/>
              </a:gs>
              <a:gs pos="0">
                <a:srgbClr val="C9777F"/>
              </a:gs>
            </a:gsLst>
            <a:lin ang="0" scaled="1"/>
            <a:tileRect/>
          </a:gradFill>
          <a:ln w="38100">
            <a:solidFill>
              <a:schemeClr val="bg1"/>
            </a:solidFill>
          </a:ln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131641" rIns="168798" bIns="131641" numCol="1" spcCol="1270" anchor="ctr" anchorCtr="0">
            <a:noAutofit/>
          </a:bodyPr>
          <a:lstStyle/>
          <a:p>
            <a:pPr marL="0" lvl="0" indent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1900" kern="1200" dirty="0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BE90A140-AE05-35FB-B306-115AEC3F6D9F}"/>
              </a:ext>
            </a:extLst>
          </p:cNvPr>
          <p:cNvSpPr/>
          <p:nvPr/>
        </p:nvSpPr>
        <p:spPr>
          <a:xfrm>
            <a:off x="7068475" y="4282440"/>
            <a:ext cx="4826341" cy="2343133"/>
          </a:xfrm>
          <a:custGeom>
            <a:avLst/>
            <a:gdLst>
              <a:gd name="connsiteX0" fmla="*/ 0 w 2654056"/>
              <a:gd name="connsiteY0" fmla="*/ 159243 h 1592433"/>
              <a:gd name="connsiteX1" fmla="*/ 159243 w 2654056"/>
              <a:gd name="connsiteY1" fmla="*/ 0 h 1592433"/>
              <a:gd name="connsiteX2" fmla="*/ 2494813 w 2654056"/>
              <a:gd name="connsiteY2" fmla="*/ 0 h 1592433"/>
              <a:gd name="connsiteX3" fmla="*/ 2654056 w 2654056"/>
              <a:gd name="connsiteY3" fmla="*/ 159243 h 1592433"/>
              <a:gd name="connsiteX4" fmla="*/ 2654056 w 2654056"/>
              <a:gd name="connsiteY4" fmla="*/ 1433190 h 1592433"/>
              <a:gd name="connsiteX5" fmla="*/ 2494813 w 2654056"/>
              <a:gd name="connsiteY5" fmla="*/ 1592433 h 1592433"/>
              <a:gd name="connsiteX6" fmla="*/ 159243 w 2654056"/>
              <a:gd name="connsiteY6" fmla="*/ 1592433 h 1592433"/>
              <a:gd name="connsiteX7" fmla="*/ 0 w 2654056"/>
              <a:gd name="connsiteY7" fmla="*/ 1433190 h 1592433"/>
              <a:gd name="connsiteX8" fmla="*/ 0 w 2654056"/>
              <a:gd name="connsiteY8" fmla="*/ 159243 h 1592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54056" h="1592433">
                <a:moveTo>
                  <a:pt x="0" y="159243"/>
                </a:moveTo>
                <a:cubicBezTo>
                  <a:pt x="0" y="71296"/>
                  <a:pt x="71296" y="0"/>
                  <a:pt x="159243" y="0"/>
                </a:cubicBezTo>
                <a:lnTo>
                  <a:pt x="2494813" y="0"/>
                </a:lnTo>
                <a:cubicBezTo>
                  <a:pt x="2582760" y="0"/>
                  <a:pt x="2654056" y="71296"/>
                  <a:pt x="2654056" y="159243"/>
                </a:cubicBezTo>
                <a:lnTo>
                  <a:pt x="2654056" y="1433190"/>
                </a:lnTo>
                <a:cubicBezTo>
                  <a:pt x="2654056" y="1521137"/>
                  <a:pt x="2582760" y="1592433"/>
                  <a:pt x="2494813" y="1592433"/>
                </a:cubicBezTo>
                <a:lnTo>
                  <a:pt x="159243" y="1592433"/>
                </a:lnTo>
                <a:cubicBezTo>
                  <a:pt x="71296" y="1592433"/>
                  <a:pt x="0" y="1521137"/>
                  <a:pt x="0" y="1433190"/>
                </a:cubicBezTo>
                <a:lnTo>
                  <a:pt x="0" y="159243"/>
                </a:lnTo>
                <a:close/>
              </a:path>
            </a:pathLst>
          </a:custGeom>
          <a:solidFill>
            <a:srgbClr val="7B6D87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3">
              <a:hueOff val="4117163"/>
              <a:satOff val="24712"/>
              <a:lumOff val="18825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4271" tIns="134271" rIns="134271" bIns="134271" numCol="1" spcCol="1270" anchor="ctr" anchorCtr="0">
            <a:noAutofit/>
          </a:bodyPr>
          <a:lstStyle/>
          <a:p>
            <a:pPr marL="0" lvl="0" indent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4000" kern="1200" dirty="0"/>
              <a:t>“Look!  Water!  What prevents me from being baptized?” (8:36)</a:t>
            </a:r>
          </a:p>
        </p:txBody>
      </p:sp>
    </p:spTree>
    <p:extLst>
      <p:ext uri="{BB962C8B-B14F-4D97-AF65-F5344CB8AC3E}">
        <p14:creationId xmlns:p14="http://schemas.microsoft.com/office/powerpoint/2010/main" val="27876100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DB7A4"/>
            </a:gs>
            <a:gs pos="52000">
              <a:srgbClr val="B59FC0"/>
            </a:gs>
            <a:gs pos="99000">
              <a:srgbClr val="AB7359"/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F369AAE-62E9-0E6E-6E26-5B9CF6C15F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C256561-0BBF-F74C-9E0E-EA635B62BA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096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27BF81D-0F03-F1AE-3FDA-91140F20AE93}"/>
              </a:ext>
            </a:extLst>
          </p:cNvPr>
          <p:cNvSpPr/>
          <p:nvPr/>
        </p:nvSpPr>
        <p:spPr>
          <a:xfrm>
            <a:off x="1464027" y="0"/>
            <a:ext cx="926394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glow rad="88900">
                    <a:schemeClr val="tx1"/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The Ethiopian Eunuch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A79E915-5C84-3C05-B3AA-8709B1200E2B}"/>
              </a:ext>
            </a:extLst>
          </p:cNvPr>
          <p:cNvSpPr txBox="1"/>
          <p:nvPr/>
        </p:nvSpPr>
        <p:spPr>
          <a:xfrm>
            <a:off x="6274245" y="1099444"/>
            <a:ext cx="5681536" cy="1077218"/>
          </a:xfrm>
          <a:prstGeom prst="rect">
            <a:avLst/>
          </a:prstGeom>
          <a:solidFill>
            <a:srgbClr val="E65057"/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b="1" cap="none" spc="0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</a:rPr>
              <a:t>This man was serious about serving God! </a:t>
            </a:r>
            <a:endParaRPr lang="en-US" sz="3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15490A8-E62E-7DC5-3656-33A3131FE585}"/>
              </a:ext>
            </a:extLst>
          </p:cNvPr>
          <p:cNvSpPr txBox="1"/>
          <p:nvPr/>
        </p:nvSpPr>
        <p:spPr>
          <a:xfrm>
            <a:off x="6274245" y="2420171"/>
            <a:ext cx="5681536" cy="1077218"/>
          </a:xfrm>
          <a:prstGeom prst="rect">
            <a:avLst/>
          </a:prstGeom>
          <a:solidFill>
            <a:srgbClr val="E65057"/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b="1" cap="none" spc="0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</a:rPr>
              <a:t>The OT mysteries are revealed in the NT. </a:t>
            </a:r>
            <a:endParaRPr lang="en-US" sz="32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C15E71A-1286-908F-2EA5-BB11C0ADBCE8}"/>
              </a:ext>
            </a:extLst>
          </p:cNvPr>
          <p:cNvSpPr txBox="1"/>
          <p:nvPr/>
        </p:nvSpPr>
        <p:spPr>
          <a:xfrm>
            <a:off x="6274245" y="3740898"/>
            <a:ext cx="5681536" cy="1077218"/>
          </a:xfrm>
          <a:prstGeom prst="rect">
            <a:avLst/>
          </a:prstGeom>
          <a:solidFill>
            <a:srgbClr val="E65057"/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b="1" cap="none" spc="0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</a:rPr>
              <a:t>Philip preached Jesus and the man wanted to be baptized. </a:t>
            </a:r>
            <a:endParaRPr lang="en-US" sz="3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1516CB8-E255-4B50-2302-B4DB02E95E3E}"/>
              </a:ext>
            </a:extLst>
          </p:cNvPr>
          <p:cNvSpPr txBox="1"/>
          <p:nvPr/>
        </p:nvSpPr>
        <p:spPr>
          <a:xfrm>
            <a:off x="6274245" y="5061625"/>
            <a:ext cx="5681536" cy="1569660"/>
          </a:xfrm>
          <a:prstGeom prst="rect">
            <a:avLst/>
          </a:prstGeom>
          <a:solidFill>
            <a:srgbClr val="E65057"/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b="1" cap="none" spc="0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</a:rPr>
              <a:t>The Holy Spirit was involved, but the man still had to make his own decision. </a:t>
            </a:r>
            <a:endParaRPr lang="en-US" sz="32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A17640C-F05E-7CF9-F4A1-E3D866F0F7EE}"/>
              </a:ext>
            </a:extLst>
          </p:cNvPr>
          <p:cNvSpPr/>
          <p:nvPr/>
        </p:nvSpPr>
        <p:spPr>
          <a:xfrm>
            <a:off x="1246513" y="5952718"/>
            <a:ext cx="360297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i="1" cap="none" spc="0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glow rad="88900">
                    <a:schemeClr val="tx1"/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Acts 8:26-40</a:t>
            </a:r>
          </a:p>
        </p:txBody>
      </p:sp>
    </p:spTree>
    <p:extLst>
      <p:ext uri="{BB962C8B-B14F-4D97-AF65-F5344CB8AC3E}">
        <p14:creationId xmlns:p14="http://schemas.microsoft.com/office/powerpoint/2010/main" val="2354895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147D0B55-A675-6946-AEF1-848076B8BB2F}" vid="{15AB3C0B-898D-4D4C-B854-A17B8856A21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208</TotalTime>
  <Words>180</Words>
  <Application>Microsoft Macintosh PowerPoint</Application>
  <PresentationFormat>Widescreen</PresentationFormat>
  <Paragraphs>21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David Watson</dc:creator>
  <cp:lastModifiedBy>David Watson</cp:lastModifiedBy>
  <cp:revision>2</cp:revision>
  <dcterms:created xsi:type="dcterms:W3CDTF">2025-08-08T18:36:35Z</dcterms:created>
  <dcterms:modified xsi:type="dcterms:W3CDTF">2026-06-03T20:09:45Z</dcterms:modified>
</cp:coreProperties>
</file>