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2" r:id="rId4"/>
    <p:sldId id="269" r:id="rId5"/>
    <p:sldId id="264" r:id="rId6"/>
    <p:sldId id="257" r:id="rId7"/>
    <p:sldId id="267" r:id="rId8"/>
    <p:sldId id="26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2EA"/>
    <a:srgbClr val="E18989"/>
    <a:srgbClr val="44443F"/>
    <a:srgbClr val="3737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9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77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C7AAB-4C20-4A97-BB8A-F48EB4429D16}" type="datetimeFigureOut">
              <a:rPr lang="en-US" smtClean="0"/>
              <a:t>1/16/25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F827-01DB-45A9-9DE8-E624A5E17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862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C7AAB-4C20-4A97-BB8A-F48EB4429D16}" type="datetimeFigureOut">
              <a:rPr lang="en-US" smtClean="0"/>
              <a:t>1/16/25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F827-01DB-45A9-9DE8-E624A5E17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66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C7AAB-4C20-4A97-BB8A-F48EB4429D16}" type="datetimeFigureOut">
              <a:rPr lang="en-US" smtClean="0"/>
              <a:t>1/16/25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F827-01DB-45A9-9DE8-E624A5E17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33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C7AAB-4C20-4A97-BB8A-F48EB4429D16}" type="datetimeFigureOut">
              <a:rPr lang="en-US" smtClean="0"/>
              <a:t>1/16/25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F827-01DB-45A9-9DE8-E624A5E17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4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C7AAB-4C20-4A97-BB8A-F48EB4429D16}" type="datetimeFigureOut">
              <a:rPr lang="en-US" smtClean="0"/>
              <a:t>1/16/25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F827-01DB-45A9-9DE8-E624A5E17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76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C7AAB-4C20-4A97-BB8A-F48EB4429D16}" type="datetimeFigureOut">
              <a:rPr lang="en-US" smtClean="0"/>
              <a:t>1/16/25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F827-01DB-45A9-9DE8-E624A5E17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1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C7AAB-4C20-4A97-BB8A-F48EB4429D16}" type="datetimeFigureOut">
              <a:rPr lang="en-US" smtClean="0"/>
              <a:t>1/16/25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F827-01DB-45A9-9DE8-E624A5E17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50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C7AAB-4C20-4A97-BB8A-F48EB4429D16}" type="datetimeFigureOut">
              <a:rPr lang="en-US" smtClean="0"/>
              <a:t>1/16/25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F827-01DB-45A9-9DE8-E624A5E17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82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C7AAB-4C20-4A97-BB8A-F48EB4429D16}" type="datetimeFigureOut">
              <a:rPr lang="en-US" smtClean="0"/>
              <a:t>1/16/25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F827-01DB-45A9-9DE8-E624A5E17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619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C7AAB-4C20-4A97-BB8A-F48EB4429D16}" type="datetimeFigureOut">
              <a:rPr lang="en-US" smtClean="0"/>
              <a:t>1/16/25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F827-01DB-45A9-9DE8-E624A5E17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486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C7AAB-4C20-4A97-BB8A-F48EB4429D16}" type="datetimeFigureOut">
              <a:rPr lang="en-US" smtClean="0"/>
              <a:t>1/16/25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F827-01DB-45A9-9DE8-E624A5E17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35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AC7AAB-4C20-4A97-BB8A-F48EB4429D16}" type="datetimeFigureOut">
              <a:rPr lang="en-US" smtClean="0"/>
              <a:t>1/16/25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EF827-01DB-45A9-9DE8-E624A5E17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527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46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1C3999-F87B-C845-AC55-3F9D425DA40C}"/>
              </a:ext>
            </a:extLst>
          </p:cNvPr>
          <p:cNvSpPr txBox="1"/>
          <p:nvPr/>
        </p:nvSpPr>
        <p:spPr>
          <a:xfrm>
            <a:off x="397659" y="2157921"/>
            <a:ext cx="617613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“And who of you by being worried can add a single hour to his life?”</a:t>
            </a:r>
          </a:p>
          <a:p>
            <a:pPr algn="ctr"/>
            <a:r>
              <a:rPr lang="en-US" sz="36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Matthew 6:27</a:t>
            </a:r>
          </a:p>
          <a:p>
            <a:pPr algn="ctr"/>
            <a:r>
              <a:rPr lang="en-US" sz="36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3339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1C543F-B28F-0149-9B76-CAB6B264388E}"/>
              </a:ext>
            </a:extLst>
          </p:cNvPr>
          <p:cNvSpPr txBox="1"/>
          <p:nvPr/>
        </p:nvSpPr>
        <p:spPr>
          <a:xfrm>
            <a:off x="130629" y="1019991"/>
            <a:ext cx="8912887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rgbClr val="FFFF00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Worry: Old English (To Strangle),To be anxious, troubled with cares; to be divided or drawn in different directions</a:t>
            </a:r>
          </a:p>
          <a:p>
            <a:pPr marL="342900" indent="-342900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Weighs a person down, Proverbs 12:25</a:t>
            </a:r>
          </a:p>
          <a:p>
            <a:pPr marL="342900" indent="-342900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Worry is the result of little faith, Matthew 6:30</a:t>
            </a:r>
          </a:p>
          <a:p>
            <a:pPr marL="342900" indent="-342900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Worry is one tormenting themselves with disturbing thoughts (</a:t>
            </a:r>
            <a:r>
              <a:rPr lang="en-US" sz="2800" b="1" dirty="0" err="1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dictionary.com</a:t>
            </a: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)</a:t>
            </a:r>
          </a:p>
          <a:p>
            <a:pPr marL="342900" indent="-342900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One can be in a “state of worry.”</a:t>
            </a:r>
          </a:p>
          <a:p>
            <a:pPr marL="342900" indent="-342900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“Worry shuts God out of the equation because the person depends on themselves.” </a:t>
            </a:r>
          </a:p>
          <a:p>
            <a:pPr marL="342900" indent="-342900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Worry leads to negative actions. </a:t>
            </a:r>
          </a:p>
        </p:txBody>
      </p:sp>
    </p:spTree>
    <p:extLst>
      <p:ext uri="{BB962C8B-B14F-4D97-AF65-F5344CB8AC3E}">
        <p14:creationId xmlns:p14="http://schemas.microsoft.com/office/powerpoint/2010/main" val="263932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1C543F-B28F-0149-9B76-CAB6B264388E}"/>
              </a:ext>
            </a:extLst>
          </p:cNvPr>
          <p:cNvSpPr txBox="1"/>
          <p:nvPr/>
        </p:nvSpPr>
        <p:spPr>
          <a:xfrm>
            <a:off x="80963" y="1162354"/>
            <a:ext cx="8982075" cy="4533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8625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“Anxiety is a meteor shower of what-ifs.” </a:t>
            </a:r>
          </a:p>
          <a:p>
            <a:pPr marL="428625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“Anxiety and fear are cousins but not twins. Fear sees a threat. Anxiety imagines one.”</a:t>
            </a:r>
          </a:p>
          <a:p>
            <a:pPr marL="428625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“Instead of being stars and stripes, we’re the country of Stress and Strife.”</a:t>
            </a:r>
          </a:p>
          <a:p>
            <a:pPr marL="428625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“The presence of anxiety is unavoidable, but the prison of anxiety is optional.”</a:t>
            </a:r>
          </a:p>
        </p:txBody>
      </p:sp>
    </p:spTree>
    <p:extLst>
      <p:ext uri="{BB962C8B-B14F-4D97-AF65-F5344CB8AC3E}">
        <p14:creationId xmlns:p14="http://schemas.microsoft.com/office/powerpoint/2010/main" val="245362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1C543F-B28F-0149-9B76-CAB6B264388E}"/>
              </a:ext>
            </a:extLst>
          </p:cNvPr>
          <p:cNvSpPr txBox="1"/>
          <p:nvPr/>
        </p:nvSpPr>
        <p:spPr>
          <a:xfrm>
            <a:off x="551728" y="1332272"/>
            <a:ext cx="8225153" cy="4193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i="1" dirty="0">
                <a:solidFill>
                  <a:srgbClr val="FFFF00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Concern</a:t>
            </a:r>
          </a:p>
          <a:p>
            <a:pPr marL="342900" indent="-342900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“The difference between the two is how we face the trouble. How you handle a situation and how you think about it is where the distinction can be made.”</a:t>
            </a:r>
          </a:p>
          <a:p>
            <a:pPr marL="342900" indent="-342900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Paul had concern for the churches, 2 Cor. 11:28. But he also prayed for them, Philippians 1:2-3; Colossians 1:9-11</a:t>
            </a:r>
          </a:p>
          <a:p>
            <a:pPr marL="342900" indent="-342900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Cast your cares to God, 1 Peter 5:7</a:t>
            </a:r>
          </a:p>
        </p:txBody>
      </p:sp>
    </p:spTree>
    <p:extLst>
      <p:ext uri="{BB962C8B-B14F-4D97-AF65-F5344CB8AC3E}">
        <p14:creationId xmlns:p14="http://schemas.microsoft.com/office/powerpoint/2010/main" val="216769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1C543F-B28F-0149-9B76-CAB6B264388E}"/>
              </a:ext>
            </a:extLst>
          </p:cNvPr>
          <p:cNvSpPr txBox="1"/>
          <p:nvPr/>
        </p:nvSpPr>
        <p:spPr>
          <a:xfrm>
            <a:off x="241999" y="1309447"/>
            <a:ext cx="8660002" cy="4262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FFFF00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How to stop worrying about the past</a:t>
            </a:r>
          </a:p>
          <a:p>
            <a:pPr marL="428625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King David committed sin, 2 Samuel 12:7,13</a:t>
            </a:r>
          </a:p>
          <a:p>
            <a:pPr marL="428625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He confessed and repented, Ps 32:1-5; 38:18</a:t>
            </a:r>
          </a:p>
          <a:p>
            <a:pPr marL="428625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David was forgiven by God, 2 Samuel 12:13</a:t>
            </a:r>
          </a:p>
          <a:p>
            <a:pPr marL="428625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There were consequences, 2 Samuel 12:14</a:t>
            </a:r>
          </a:p>
          <a:p>
            <a:pPr marL="428625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David moved forward, 2 Samuel 12:23-24</a:t>
            </a:r>
          </a:p>
          <a:p>
            <a:pPr marL="428625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God is faithful and righteous to forgive, 1 John 1:9</a:t>
            </a:r>
          </a:p>
        </p:txBody>
      </p:sp>
    </p:spTree>
    <p:extLst>
      <p:ext uri="{BB962C8B-B14F-4D97-AF65-F5344CB8AC3E}">
        <p14:creationId xmlns:p14="http://schemas.microsoft.com/office/powerpoint/2010/main" val="424504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1C543F-B28F-0149-9B76-CAB6B264388E}"/>
              </a:ext>
            </a:extLst>
          </p:cNvPr>
          <p:cNvSpPr txBox="1"/>
          <p:nvPr/>
        </p:nvSpPr>
        <p:spPr>
          <a:xfrm>
            <a:off x="241999" y="1122500"/>
            <a:ext cx="8660002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3000" dirty="0">
                <a:solidFill>
                  <a:srgbClr val="FFFF00"/>
                </a:solidFill>
                <a:latin typeface="Arial Narrow" panose="020B0604020202020204" pitchFamily="34" charset="0"/>
                <a:ea typeface="Baskerville" panose="02020502070401020303" pitchFamily="18" charset="0"/>
                <a:cs typeface="Arial Narrow" panose="020B0604020202020204" pitchFamily="34" charset="0"/>
              </a:rPr>
              <a:t>How to stop worrying today</a:t>
            </a:r>
          </a:p>
          <a:p>
            <a:pPr marL="428625" indent="-42862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2EA"/>
                </a:solidFill>
                <a:latin typeface="Arial Narrow" panose="020B0604020202020204" pitchFamily="34" charset="0"/>
                <a:ea typeface="Baskerville" panose="02020502070401020303" pitchFamily="18" charset="0"/>
                <a:cs typeface="Arial Narrow" panose="020B0604020202020204" pitchFamily="34" charset="0"/>
              </a:rPr>
              <a:t>Today, Matthew 6:11</a:t>
            </a:r>
          </a:p>
          <a:p>
            <a:pPr marL="428625" indent="-42862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000">
                <a:solidFill>
                  <a:srgbClr val="FFF2EA"/>
                </a:solidFill>
                <a:latin typeface="Arial Narrow" panose="020B0604020202020204" pitchFamily="34" charset="0"/>
                <a:ea typeface="Baskerville" panose="02020502070401020303" pitchFamily="18" charset="0"/>
                <a:cs typeface="Arial Narrow" panose="020B0604020202020204" pitchFamily="34" charset="0"/>
              </a:rPr>
              <a:t>Priority, </a:t>
            </a:r>
            <a:r>
              <a:rPr lang="en-US" sz="3000" dirty="0">
                <a:solidFill>
                  <a:srgbClr val="FFF2EA"/>
                </a:solidFill>
                <a:latin typeface="Arial Narrow" panose="020B0604020202020204" pitchFamily="34" charset="0"/>
                <a:ea typeface="Baskerville" panose="02020502070401020303" pitchFamily="18" charset="0"/>
                <a:cs typeface="Arial Narrow" panose="020B0604020202020204" pitchFamily="34" charset="0"/>
              </a:rPr>
              <a:t>Matthew 6:24, 33</a:t>
            </a:r>
          </a:p>
          <a:p>
            <a:pPr marL="428625" indent="-42862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2EA"/>
                </a:solidFill>
                <a:latin typeface="Arial Narrow" panose="020B0604020202020204" pitchFamily="34" charset="0"/>
                <a:ea typeface="Baskerville" panose="02020502070401020303" pitchFamily="18" charset="0"/>
                <a:cs typeface="Arial Narrow" panose="020B0604020202020204" pitchFamily="34" charset="0"/>
              </a:rPr>
              <a:t>Stop and Listen, Luke 10:38-42</a:t>
            </a:r>
          </a:p>
          <a:p>
            <a:pPr marL="428625" indent="-42862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2EA"/>
                </a:solidFill>
                <a:latin typeface="Arial Narrow" panose="020B0604020202020204" pitchFamily="34" charset="0"/>
                <a:ea typeface="Baskerville" panose="02020502070401020303" pitchFamily="18" charset="0"/>
                <a:cs typeface="Arial Narrow" panose="020B0604020202020204" pitchFamily="34" charset="0"/>
              </a:rPr>
              <a:t>Rejoice, Philippians 4:4</a:t>
            </a:r>
          </a:p>
          <a:p>
            <a:pPr marL="428625" indent="-42862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2EA"/>
                </a:solidFill>
                <a:latin typeface="Arial Narrow" panose="020B0604020202020204" pitchFamily="34" charset="0"/>
                <a:ea typeface="Baskerville" panose="02020502070401020303" pitchFamily="18" charset="0"/>
                <a:cs typeface="Arial Narrow" panose="020B0604020202020204" pitchFamily="34" charset="0"/>
              </a:rPr>
              <a:t>Pray and Cast, Matthew 6:9; 1 Peter 5:7</a:t>
            </a:r>
          </a:p>
          <a:p>
            <a:pPr marL="428625" indent="-42862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2EA"/>
                </a:solidFill>
                <a:latin typeface="Arial Narrow" panose="020B0604020202020204" pitchFamily="34" charset="0"/>
                <a:ea typeface="Baskerville" panose="02020502070401020303" pitchFamily="18" charset="0"/>
                <a:cs typeface="Arial Narrow" panose="020B0604020202020204" pitchFamily="34" charset="0"/>
              </a:rPr>
              <a:t>Act, Matthew 5:23-24</a:t>
            </a:r>
          </a:p>
          <a:p>
            <a:pPr marL="428625" indent="-42862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2EA"/>
                </a:solidFill>
                <a:latin typeface="Arial Narrow" panose="020B0604020202020204" pitchFamily="34" charset="0"/>
                <a:ea typeface="Baskerville" panose="02020502070401020303" pitchFamily="18" charset="0"/>
                <a:cs typeface="Arial Narrow" panose="020B0604020202020204" pitchFamily="34" charset="0"/>
              </a:rPr>
              <a:t>Observe, Matthew 6:28.</a:t>
            </a:r>
          </a:p>
          <a:p>
            <a:pPr marL="428625" indent="-42862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2EA"/>
                </a:solidFill>
                <a:latin typeface="Arial Narrow" panose="020B0604020202020204" pitchFamily="34" charset="0"/>
                <a:ea typeface="Baskerville" panose="02020502070401020303" pitchFamily="18" charset="0"/>
                <a:cs typeface="Arial Narrow" panose="020B0604020202020204" pitchFamily="34" charset="0"/>
              </a:rPr>
              <a:t>Control, Matthew 6:27</a:t>
            </a:r>
          </a:p>
          <a:p>
            <a:pPr marL="428625" indent="-42862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2EA"/>
                </a:solidFill>
                <a:latin typeface="Arial Narrow" panose="020B0604020202020204" pitchFamily="34" charset="0"/>
                <a:ea typeface="Baskerville" panose="02020502070401020303" pitchFamily="18" charset="0"/>
                <a:cs typeface="Arial Narrow" panose="020B0604020202020204" pitchFamily="34" charset="0"/>
              </a:rPr>
              <a:t>Meditate, Philippians 4:8</a:t>
            </a:r>
          </a:p>
        </p:txBody>
      </p:sp>
    </p:spTree>
    <p:extLst>
      <p:ext uri="{BB962C8B-B14F-4D97-AF65-F5344CB8AC3E}">
        <p14:creationId xmlns:p14="http://schemas.microsoft.com/office/powerpoint/2010/main" val="280794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1C543F-B28F-0149-9B76-CAB6B264388E}"/>
              </a:ext>
            </a:extLst>
          </p:cNvPr>
          <p:cNvSpPr txBox="1"/>
          <p:nvPr/>
        </p:nvSpPr>
        <p:spPr>
          <a:xfrm>
            <a:off x="80963" y="1116188"/>
            <a:ext cx="8982075" cy="4625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rgbClr val="FFFF00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How to stop worrying about tomorrow</a:t>
            </a:r>
          </a:p>
          <a:p>
            <a:pPr marL="428625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Jesus said, “Do not worry about tomorrow.”</a:t>
            </a:r>
          </a:p>
          <a:p>
            <a:pPr marL="428625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While we are not to worry, we can still plan for tomorrow. Our trust is in God, not in our riches.</a:t>
            </a:r>
          </a:p>
          <a:p>
            <a:pPr marL="428625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Understanding God is in control, James 4:13-16.</a:t>
            </a:r>
          </a:p>
          <a:p>
            <a:pPr marL="428625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Accept the reality of death, Hebrews 9:27.</a:t>
            </a:r>
          </a:p>
          <a:p>
            <a:pPr marL="428625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Prepare for death, Mark 16:16.</a:t>
            </a:r>
          </a:p>
        </p:txBody>
      </p:sp>
    </p:spTree>
    <p:extLst>
      <p:ext uri="{BB962C8B-B14F-4D97-AF65-F5344CB8AC3E}">
        <p14:creationId xmlns:p14="http://schemas.microsoft.com/office/powerpoint/2010/main" val="660971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10345</TotalTime>
  <Words>407</Words>
  <Application>Microsoft Macintosh PowerPoint</Application>
  <PresentationFormat>On-screen Show (4:3)</PresentationFormat>
  <Paragraphs>41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Arial Narrow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Cody Chesser</dc:creator>
  <cp:lastModifiedBy>Benjamin Lee</cp:lastModifiedBy>
  <cp:revision>64</cp:revision>
  <dcterms:created xsi:type="dcterms:W3CDTF">2018-09-27T13:36:01Z</dcterms:created>
  <dcterms:modified xsi:type="dcterms:W3CDTF">2025-01-16T22:50:09Z</dcterms:modified>
</cp:coreProperties>
</file>